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372" r:id="rId3"/>
    <p:sldId id="373" r:id="rId4"/>
    <p:sldId id="376" r:id="rId5"/>
    <p:sldId id="377" r:id="rId6"/>
    <p:sldId id="307" r:id="rId7"/>
    <p:sldId id="356" r:id="rId8"/>
    <p:sldId id="378" r:id="rId9"/>
    <p:sldId id="379" r:id="rId10"/>
    <p:sldId id="345" r:id="rId11"/>
    <p:sldId id="380" r:id="rId12"/>
    <p:sldId id="381" r:id="rId13"/>
    <p:sldId id="360" r:id="rId14"/>
    <p:sldId id="363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</p:sldIdLst>
  <p:sldSz cx="24384000" cy="13716000"/>
  <p:notesSz cx="6858000" cy="9144000"/>
  <p:custDataLst>
    <p:tags r:id="rId2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374" autoAdjust="0"/>
  </p:normalViewPr>
  <p:slideViewPr>
    <p:cSldViewPr>
      <p:cViewPr>
        <p:scale>
          <a:sx n="40" d="100"/>
          <a:sy n="40" d="100"/>
        </p:scale>
        <p:origin x="-318" y="-7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41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70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9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56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69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2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41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85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47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3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51.png"/><Relationship Id="rId3" Type="http://schemas.openxmlformats.org/officeDocument/2006/relationships/image" Target="../media/image560.png"/><Relationship Id="rId7" Type="http://schemas.openxmlformats.org/officeDocument/2006/relationships/image" Target="../media/image74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6.png"/><Relationship Id="rId12" Type="http://schemas.openxmlformats.org/officeDocument/2006/relationships/image" Target="../media/image28.wmf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85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84.png"/><Relationship Id="rId15" Type="http://schemas.openxmlformats.org/officeDocument/2006/relationships/image" Target="../media/image29.wmf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1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38.png"/><Relationship Id="rId9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9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3.png"/><Relationship Id="rId4" Type="http://schemas.openxmlformats.org/officeDocument/2006/relationships/image" Target="../media/image590.png"/><Relationship Id="rId9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39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5" Type="http://schemas.openxmlformats.org/officeDocument/2006/relationships/image" Target="../media/image79.png"/><Relationship Id="rId4" Type="http://schemas.openxmlformats.org/officeDocument/2006/relationships/image" Target="../media/image76.png"/><Relationship Id="rId9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6.wmf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8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11" Type="http://schemas.openxmlformats.org/officeDocument/2006/relationships/image" Target="../media/image7.wmf"/><Relationship Id="rId5" Type="http://schemas.openxmlformats.org/officeDocument/2006/relationships/image" Target="../media/image17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37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2.png"/><Relationship Id="rId7" Type="http://schemas.openxmlformats.org/officeDocument/2006/relationships/image" Target="../media/image34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40.png"/><Relationship Id="rId5" Type="http://schemas.openxmlformats.org/officeDocument/2006/relationships/image" Target="../media/image32.png"/><Relationship Id="rId10" Type="http://schemas.openxmlformats.org/officeDocument/2006/relationships/image" Target="../media/image39.png"/><Relationship Id="rId4" Type="http://schemas.openxmlformats.org/officeDocument/2006/relationships/image" Target="../media/image47.png"/><Relationship Id="rId9" Type="http://schemas.openxmlformats.org/officeDocument/2006/relationships/image" Target="../media/image36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8.png"/><Relationship Id="rId7" Type="http://schemas.openxmlformats.org/officeDocument/2006/relationships/image" Target="../media/image270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0.png"/><Relationship Id="rId11" Type="http://schemas.openxmlformats.org/officeDocument/2006/relationships/image" Target="../media/image45.png"/><Relationship Id="rId10" Type="http://schemas.openxmlformats.org/officeDocument/2006/relationships/image" Target="../media/image440.png"/><Relationship Id="rId4" Type="http://schemas.openxmlformats.org/officeDocument/2006/relationships/image" Target="../media/image44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556225" y="3719346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31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1:VECTƠ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486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TRỤC TỌA ĐỘ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854589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TRỤC VÀ ĐỘ DÀI ĐẠI SỐ TRÊN TRỤC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7442282" y="7091767"/>
            <a:ext cx="10028366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4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HỆ TRỤC TỌA ĐỘ 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118423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526611"/>
            <a:ext cx="3154623" cy="3197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dirty="0" smtClean="0"/>
                      <m:t>Trong</m:t>
                    </m:r>
                    <m:r>
                      <m:rPr>
                        <m:nor/>
                      </m:rPr>
                      <a:rPr lang="fr-FR" sz="4800" dirty="0" smtClean="0"/>
                      <m:t> </m:t>
                    </m:r>
                    <m:r>
                      <m:rPr>
                        <m:nor/>
                      </m:rPr>
                      <a:rPr lang="en-US" sz="4800" b="0" i="0" dirty="0" smtClean="0"/>
                      <m:t>m</m:t>
                    </m:r>
                    <m:r>
                      <m:rPr>
                        <m:nor/>
                      </m:rPr>
                      <a:rPr lang="en-US" sz="4800" b="0" i="0" dirty="0" smtClean="0"/>
                      <m:t>ặ</m:t>
                    </m:r>
                    <m:r>
                      <m:rPr>
                        <m:nor/>
                      </m:rPr>
                      <a:rPr lang="en-US" sz="4800" b="0" i="0" dirty="0" smtClean="0"/>
                      <m:t>t</m:t>
                    </m:r>
                    <m:r>
                      <m:rPr>
                        <m:nor/>
                      </m:rPr>
                      <a:rPr lang="en-US" sz="4800" b="0" i="0" dirty="0" smtClean="0"/>
                      <m:t> </m:t>
                    </m:r>
                    <m:r>
                      <m:rPr>
                        <m:nor/>
                      </m:rPr>
                      <a:rPr lang="en-US" sz="4800" b="0" i="0" dirty="0" smtClean="0"/>
                      <m:t>ph</m:t>
                    </m:r>
                    <m:r>
                      <m:rPr>
                        <m:nor/>
                      </m:rPr>
                      <a:rPr lang="en-US" sz="4800" b="0" i="0" dirty="0" smtClean="0"/>
                      <m:t>ẳ</m:t>
                    </m:r>
                    <m:r>
                      <m:rPr>
                        <m:nor/>
                      </m:rPr>
                      <a:rPr lang="en-US" sz="4800" b="0" i="0" dirty="0" smtClean="0"/>
                      <m:t>ng</m:t>
                    </m:r>
                    <m:r>
                      <m:rPr>
                        <m:nor/>
                      </m:rPr>
                      <a:rPr lang="en-US" sz="4800" b="0" i="0" dirty="0" smtClean="0"/>
                      <m:t> </m:t>
                    </m:r>
                    <m:r>
                      <m:rPr>
                        <m:nor/>
                      </m:rPr>
                      <a:rPr lang="en-US" sz="4800" b="0" i="0" dirty="0" smtClean="0"/>
                      <m:t>t</m:t>
                    </m:r>
                    <m:r>
                      <m:rPr>
                        <m:nor/>
                      </m:rPr>
                      <a:rPr lang="en-US" sz="4800" b="0" i="0" dirty="0" smtClean="0"/>
                      <m:t>ọ</m:t>
                    </m:r>
                    <m:r>
                      <m:rPr>
                        <m:nor/>
                      </m:rPr>
                      <a:rPr lang="en-US" sz="4800" b="0" i="0" dirty="0" smtClean="0"/>
                      <m:t>a</m:t>
                    </m:r>
                    <m:r>
                      <m:rPr>
                        <m:nor/>
                      </m:rPr>
                      <a:rPr lang="en-US" sz="4800" b="0" i="0" dirty="0" smtClean="0"/>
                      <m:t> độ</m:t>
                    </m:r>
                    <m:r>
                      <m:rPr>
                        <m:nor/>
                      </m:rPr>
                      <a:rPr lang="fr-FR" sz="4800" dirty="0" smtClean="0"/>
                      <m:t>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48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cho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4800" dirty="0"/>
                  <a:t>.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vectơ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/>
                  <a:t>là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830997"/>
              </a:xfrm>
              <a:prstGeom prst="rect">
                <a:avLst/>
              </a:prstGeom>
              <a:blipFill rotWithShape="0">
                <a:blip r:embed="rId3"/>
                <a:stretch>
                  <a:fillRect t="-15441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7822679" y="482453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3" grpId="1"/>
      <p:bldP spid="54" grpId="0"/>
      <p:bldP spid="55" grpId="0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94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dirty="0" smtClean="0"/>
                      <m:t>Trong</m:t>
                    </m:r>
                    <m:r>
                      <m:rPr>
                        <m:nor/>
                      </m:rPr>
                      <a:rPr lang="fr-FR" sz="4800" dirty="0" smtClean="0"/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ặ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ẳ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ng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độ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48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cho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4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4800" dirty="0"/>
                  <a:t>.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vectơ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/>
                  <a:t>là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940194"/>
              </a:xfrm>
              <a:prstGeom prst="rect">
                <a:avLst/>
              </a:prstGeom>
              <a:blipFill>
                <a:blip r:embed="rId3"/>
                <a:stretch>
                  <a:fillRect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;−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2302489" y="478358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0929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3" grpId="1"/>
      <p:bldP spid="54" grpId="0"/>
      <p:bldP spid="55" grpId="0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dirty="0" smtClean="0"/>
                      <m:t>Trong</m:t>
                    </m:r>
                    <m:r>
                      <m:rPr>
                        <m:nor/>
                      </m:rPr>
                      <a:rPr lang="fr-FR" sz="4800" dirty="0" smtClean="0"/>
                      <m:t> </m:t>
                    </m:r>
                    <m:r>
                      <m:rPr>
                        <m:nor/>
                      </m:rPr>
                      <a:rPr lang="en-US" sz="4800" b="0" i="0" dirty="0" smtClean="0"/>
                      <m:t>m</m:t>
                    </m:r>
                    <m:r>
                      <m:rPr>
                        <m:nor/>
                      </m:rPr>
                      <a:rPr lang="en-US" sz="4800" b="0" i="0" dirty="0" smtClean="0"/>
                      <m:t>ặ</m:t>
                    </m:r>
                    <m:r>
                      <m:rPr>
                        <m:nor/>
                      </m:rPr>
                      <a:rPr lang="en-US" sz="4800" b="0" i="0" dirty="0" smtClean="0"/>
                      <m:t>t</m:t>
                    </m:r>
                    <m:r>
                      <m:rPr>
                        <m:nor/>
                      </m:rPr>
                      <a:rPr lang="en-US" sz="4800" b="0" i="0" dirty="0" smtClean="0"/>
                      <m:t> </m:t>
                    </m:r>
                    <m:r>
                      <m:rPr>
                        <m:nor/>
                      </m:rPr>
                      <a:rPr lang="en-US" sz="4800" b="0" i="0" dirty="0" smtClean="0"/>
                      <m:t>ph</m:t>
                    </m:r>
                    <m:r>
                      <m:rPr>
                        <m:nor/>
                      </m:rPr>
                      <a:rPr lang="en-US" sz="4800" b="0" i="0" dirty="0" smtClean="0"/>
                      <m:t>ẳ</m:t>
                    </m:r>
                    <m:r>
                      <m:rPr>
                        <m:nor/>
                      </m:rPr>
                      <a:rPr lang="en-US" sz="4800" b="0" i="0" dirty="0" smtClean="0"/>
                      <m:t>ng</m:t>
                    </m:r>
                    <m:r>
                      <m:rPr>
                        <m:nor/>
                      </m:rPr>
                      <a:rPr lang="en-US" sz="4800" b="0" i="0" dirty="0" smtClean="0"/>
                      <m:t> </m:t>
                    </m:r>
                    <m:r>
                      <m:rPr>
                        <m:nor/>
                      </m:rPr>
                      <a:rPr lang="en-US" sz="4800" b="0" i="0" dirty="0" smtClean="0"/>
                      <m:t>to</m:t>
                    </m:r>
                    <m:r>
                      <m:rPr>
                        <m:nor/>
                      </m:rPr>
                      <a:rPr lang="en-US" sz="4800" b="0" i="0" dirty="0" smtClean="0"/>
                      <m:t>ạ độ</m:t>
                    </m:r>
                    <m:r>
                      <m:rPr>
                        <m:nor/>
                      </m:rPr>
                      <a:rPr lang="fr-FR" sz="4800" dirty="0" smtClean="0"/>
                      <m:t>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48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cho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4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4800" dirty="0"/>
                  <a:t>. Tọa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A </a:t>
                </a:r>
                <a:r>
                  <a:rPr lang="en-US" sz="4800" dirty="0" err="1"/>
                  <a:t>là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925446"/>
              </a:xfrm>
              <a:prstGeom prst="rect">
                <a:avLst/>
              </a:prstGeom>
              <a:blipFill>
                <a:blip r:embed="rId3"/>
                <a:stretch>
                  <a:fillRect t="-3947" b="-34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(−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;−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004314" y="4921392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314" y="4921392"/>
                <a:ext cx="5485687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18783237" y="475804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20345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727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dirty="0" smtClean="0"/>
                      <m:t>Trong</m:t>
                    </m:r>
                    <m:r>
                      <m:rPr>
                        <m:nor/>
                      </m:rPr>
                      <a:rPr lang="fr-FR" sz="4800" dirty="0" smtClean="0"/>
                      <m:t> </m:t>
                    </m:r>
                    <m:r>
                      <m:rPr>
                        <m:nor/>
                      </m:rPr>
                      <a:rPr lang="en-US" sz="4800" b="0" i="0" dirty="0" smtClean="0"/>
                      <m:t>mp</m:t>
                    </m:r>
                    <m:r>
                      <m:rPr>
                        <m:nor/>
                      </m:rPr>
                      <a:rPr lang="en-US" sz="4800" b="0" i="0" dirty="0" smtClean="0"/>
                      <m:t> </m:t>
                    </m:r>
                    <m:r>
                      <m:rPr>
                        <m:nor/>
                      </m:rPr>
                      <a:rPr lang="en-US" sz="4800" b="0" i="0" dirty="0" smtClean="0"/>
                      <m:t>t</m:t>
                    </m:r>
                    <m:r>
                      <m:rPr>
                        <m:nor/>
                      </m:rPr>
                      <a:rPr lang="en-US" sz="4800" b="0" i="0" dirty="0" smtClean="0"/>
                      <m:t>ọ</m:t>
                    </m:r>
                    <m:r>
                      <m:rPr>
                        <m:nor/>
                      </m:rPr>
                      <a:rPr lang="en-US" sz="4800" b="0" i="0" dirty="0" smtClean="0"/>
                      <m:t>a</m:t>
                    </m:r>
                    <m:r>
                      <m:rPr>
                        <m:nor/>
                      </m:rPr>
                      <a:rPr lang="en-US" sz="4800" b="0" i="0" dirty="0" smtClean="0"/>
                      <m:t> độ</m:t>
                    </m:r>
                    <m:r>
                      <m:rPr>
                        <m:nor/>
                      </m:rPr>
                      <a:rPr lang="fr-FR" sz="4800" dirty="0" smtClean="0"/>
                      <m:t>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48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cho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4800" dirty="0"/>
                  <a:t>;. </a:t>
                </a:r>
                <a:r>
                  <a:rPr lang="en-US" sz="4800" dirty="0" err="1"/>
                  <a:t>Tìm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:r>
                  <a:rPr lang="en-US" sz="4800" i="1" dirty="0"/>
                  <a:t>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sao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tứ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giác</a:t>
                </a:r>
                <a:r>
                  <a:rPr lang="en-US" sz="4800" dirty="0"/>
                  <a:t> </a:t>
                </a:r>
                <a:r>
                  <a:rPr lang="en-US" sz="4800" i="1" dirty="0"/>
                  <a:t>ACOB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hành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727845"/>
              </a:xfrm>
              <a:prstGeom prst="rect">
                <a:avLst/>
              </a:prstGeom>
              <a:blipFill rotWithShape="0">
                <a:blip r:embed="rId4"/>
                <a:stretch>
                  <a:fillRect l="-1216" t="-2120" b="-14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4600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(−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223658"/>
                <a:ext cx="4388542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24112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112" y="5223658"/>
                <a:ext cx="4447108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4379933" y="7405655"/>
                <a:ext cx="16908595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933" y="7405655"/>
                <a:ext cx="16908595" cy="925446"/>
              </a:xfrm>
              <a:prstGeom prst="rect">
                <a:avLst/>
              </a:prstGeom>
              <a:blipFill rotWithShape="0">
                <a:blip r:embed="rId9"/>
                <a:stretch>
                  <a:fillRect l="-1622" t="-7237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11DFEB97-AC77-4E8F-BA12-37AC6CBF85C0}"/>
                  </a:ext>
                </a:extLst>
              </p:cNvPr>
              <p:cNvSpPr/>
              <p:nvPr/>
            </p:nvSpPr>
            <p:spPr>
              <a:xfrm>
                <a:off x="4527371" y="12655539"/>
                <a:ext cx="470592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ea typeface="Cambria Math" panose="020405030504060302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4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371" y="12655539"/>
                <a:ext cx="4705929" cy="830997"/>
              </a:xfrm>
              <a:prstGeom prst="rect">
                <a:avLst/>
              </a:prstGeom>
              <a:blipFill rotWithShape="0">
                <a:blip r:embed="rId10"/>
                <a:stretch>
                  <a:fillRect l="-5959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4527371" y="8682587"/>
                <a:ext cx="16122829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tứ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giác</a:t>
                </a:r>
                <a:r>
                  <a:rPr lang="en-US" sz="4800" dirty="0"/>
                  <a:t> </a:t>
                </a:r>
                <a:r>
                  <a:rPr lang="en-US" sz="4800" i="1" dirty="0"/>
                  <a:t>ACOB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hành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𝐵𝑂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371" y="8682587"/>
                <a:ext cx="16122829" cy="925446"/>
              </a:xfrm>
              <a:prstGeom prst="rect">
                <a:avLst/>
              </a:prstGeom>
              <a:blipFill rotWithShape="0">
                <a:blip r:embed="rId11"/>
                <a:stretch>
                  <a:fillRect l="-1739" t="-7237" b="-34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F7F9EBAE-1270-4FE9-99BC-9A6033427232}"/>
                  </a:ext>
                </a:extLst>
              </p:cNvPr>
              <p:cNvSpPr/>
              <p:nvPr/>
            </p:nvSpPr>
            <p:spPr>
              <a:xfrm>
                <a:off x="5965226" y="9890137"/>
                <a:ext cx="5236174" cy="174002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226" y="9890137"/>
                <a:ext cx="5236174" cy="17400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C156F458-7C7C-46AC-A9DE-C1232598B1F3}"/>
                  </a:ext>
                </a:extLst>
              </p:cNvPr>
              <p:cNvSpPr/>
              <p:nvPr/>
            </p:nvSpPr>
            <p:spPr>
              <a:xfrm>
                <a:off x="11811000" y="9890137"/>
                <a:ext cx="5236174" cy="174002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vi-VN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0" y="9890137"/>
                <a:ext cx="5236174" cy="17400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8037434" y="5143559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" grpId="0"/>
      <p:bldP spid="77" grpId="0"/>
      <p:bldP spid="51" grpId="0"/>
      <p:bldP spid="52" grpId="0"/>
      <p:bldP spid="56" grpId="0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8611" y="239933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8075687" y="1048157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5687" y="10481571"/>
                <a:ext cx="2500565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54098" y="3122823"/>
                <a:ext cx="23099954" cy="1664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Trong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mặt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phẳng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tọa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độ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cho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3 điểm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𝑨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𝟒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;−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, 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𝐦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𝒎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</a:p>
              <a:p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Tìm m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để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98" y="3122823"/>
                <a:ext cx="23099954" cy="1664110"/>
              </a:xfrm>
              <a:prstGeom prst="rect">
                <a:avLst/>
              </a:prstGeom>
              <a:blipFill rotWithShape="0">
                <a:blip r:embed="rId5"/>
                <a:stretch>
                  <a:fillRect l="-1187" t="-8425" b="-1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𝑚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𝑚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564522" y="5177491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𝑚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4522" y="5177491"/>
                <a:ext cx="4023461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8862326" y="513785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1542264" y="7859006"/>
                <a:ext cx="8483239" cy="1758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4800" b="0" i="1" dirty="0">
                  <a:latin typeface="Cambria Math" panose="02040503050406030204" pitchFamily="18" charset="0"/>
                </a:endParaRPr>
              </a:p>
              <a:p>
                <a:r>
                  <a:rPr lang="en-US" sz="4800" dirty="0"/>
                  <a:t>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264" y="7859006"/>
                <a:ext cx="8483239" cy="1758558"/>
              </a:xfrm>
              <a:prstGeom prst="rect">
                <a:avLst/>
              </a:prstGeom>
              <a:blipFill rotWithShape="0">
                <a:blip r:embed="rId10"/>
                <a:stretch>
                  <a:fillRect l="-3305" t="-2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960177"/>
              </p:ext>
            </p:extLst>
          </p:nvPr>
        </p:nvGraphicFramePr>
        <p:xfrm>
          <a:off x="4114800" y="2209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6" name="Equation" r:id="rId11" imgW="914400" imgH="198720" progId="Equation.DSMT4">
                  <p:embed/>
                </p:oleObj>
              </mc:Choice>
              <mc:Fallback>
                <p:oleObj name="Equation" r:id="rId11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526944"/>
              </p:ext>
            </p:extLst>
          </p:nvPr>
        </p:nvGraphicFramePr>
        <p:xfrm>
          <a:off x="4514850" y="2219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7" name="Equation" r:id="rId13" imgW="114120" imgH="177480" progId="Equation.DSMT4">
                  <p:embed/>
                </p:oleObj>
              </mc:Choice>
              <mc:Fallback>
                <p:oleObj name="Equation" r:id="rId1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14850" y="2219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352452"/>
              </p:ext>
            </p:extLst>
          </p:nvPr>
        </p:nvGraphicFramePr>
        <p:xfrm>
          <a:off x="3987800" y="2081213"/>
          <a:ext cx="116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8" name="Equation" r:id="rId14" imgW="1168200" imgH="457200" progId="Equation.DSMT4">
                  <p:embed/>
                </p:oleObj>
              </mc:Choice>
              <mc:Fallback>
                <p:oleObj name="Equation" r:id="rId14" imgW="1168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87800" y="2081213"/>
                        <a:ext cx="1168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727292"/>
              </p:ext>
            </p:extLst>
          </p:nvPr>
        </p:nvGraphicFramePr>
        <p:xfrm>
          <a:off x="842963" y="9986963"/>
          <a:ext cx="10048875" cy="182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9" name="Equation" r:id="rId16" imgW="2171520" imgH="457200" progId="Equation.DSMT4">
                  <p:embed/>
                </p:oleObj>
              </mc:Choice>
              <mc:Fallback>
                <p:oleObj name="Equation" r:id="rId16" imgW="21715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9986963"/>
                        <a:ext cx="10048875" cy="182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8" grpId="0" animBg="1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8993186" y="7620004"/>
                  <a:ext cx="18477789" cy="8311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13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TỌA </a:t>
                  </a:r>
                  <a:r>
                    <a:rPr lang="en-US" sz="4800" b="1">
                      <a:solidFill>
                        <a:srgbClr val="13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ĐỘ CÁC VECT</a:t>
                  </a:r>
                  <a:r>
                    <a:rPr lang="vi-VN" sz="4800" b="1">
                      <a:solidFill>
                        <a:srgbClr val="13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Ơ</a:t>
                  </a:r>
                  <a:r>
                    <a:rPr lang="en-US" sz="4800" b="1">
                      <a:solidFill>
                        <a:srgbClr val="13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8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a14:m>
                  <a:r>
                    <a:rPr lang="en-US" sz="4800" b="1">
                      <a:solidFill>
                        <a:srgbClr val="13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8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a14:m>
                  <a:r>
                    <a:rPr lang="en-US" sz="4800" b="1">
                      <a:solidFill>
                        <a:srgbClr val="13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</m:oMath>
                  </a14:m>
                  <a:endParaRPr lang="en-US" sz="4800" b="1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3186" y="7620004"/>
                  <a:ext cx="18477789" cy="831106"/>
                </a:xfrm>
                <a:prstGeom prst="rect">
                  <a:avLst/>
                </a:prstGeom>
                <a:blipFill>
                  <a:blip r:embed="rId3"/>
                  <a:stretch>
                    <a:fillRect l="-2507" t="-15328" b="-37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8306" cy="872846"/>
              <a:chOff x="7459669" y="7543800"/>
              <a:chExt cx="1388306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8788" cy="776593"/>
                <a:chOff x="7469187" y="7640053"/>
                <a:chExt cx="1378788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478449" y="7640053"/>
                  <a:ext cx="136952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414134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HỆ TỌA ĐỘ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15F288C5-516F-43B6-9063-DC25D5181539}"/>
                  </a:ext>
                </a:extLst>
              </p:cNvPr>
              <p:cNvSpPr/>
              <p:nvPr/>
            </p:nvSpPr>
            <p:spPr>
              <a:xfrm>
                <a:off x="1447199" y="4032776"/>
                <a:ext cx="14809504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các vecto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đó</a:t>
                </a:r>
                <a:endParaRPr lang="vi-VN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199" y="4032776"/>
                <a:ext cx="14809504" cy="769441"/>
              </a:xfrm>
              <a:prstGeom prst="rect">
                <a:avLst/>
              </a:prstGeom>
              <a:blipFill>
                <a:blip r:embed="rId4"/>
                <a:stretch>
                  <a:fillRect l="-1646" t="-15873" b="-3809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D5FDE97F-1E59-4CD0-8974-3EA8117FB60E}"/>
                  </a:ext>
                </a:extLst>
              </p:cNvPr>
              <p:cNvSpPr/>
              <p:nvPr/>
            </p:nvSpPr>
            <p:spPr>
              <a:xfrm>
                <a:off x="2316259" y="5433534"/>
                <a:ext cx="9037537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vi-VN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59" y="5433534"/>
                <a:ext cx="9037537" cy="769441"/>
              </a:xfrm>
              <a:prstGeom prst="rect">
                <a:avLst/>
              </a:prstGeom>
              <a:blipFill>
                <a:blip r:embed="rId5"/>
                <a:stretch>
                  <a:fillRect l="-2767" t="-15748" b="-36220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8F3F369D-F8DD-4F7D-B143-F5BAD7C457DF}"/>
                  </a:ext>
                </a:extLst>
              </p:cNvPr>
              <p:cNvSpPr/>
              <p:nvPr/>
            </p:nvSpPr>
            <p:spPr>
              <a:xfrm>
                <a:off x="2316260" y="6654251"/>
                <a:ext cx="7513540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vi-VN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F3F369D-F8DD-4F7D-B143-F5BAD7C45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60" y="6654251"/>
                <a:ext cx="7513540" cy="769441"/>
              </a:xfrm>
              <a:prstGeom prst="rect">
                <a:avLst/>
              </a:prstGeom>
              <a:blipFill>
                <a:blip r:embed="rId6"/>
                <a:stretch>
                  <a:fillRect l="-3325" t="-16667" b="-3730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3E8F26EE-9529-4ADB-AEB8-52EBD5135EB6}"/>
                  </a:ext>
                </a:extLst>
              </p:cNvPr>
              <p:cNvSpPr/>
              <p:nvPr/>
            </p:nvSpPr>
            <p:spPr>
              <a:xfrm>
                <a:off x="2316260" y="7874968"/>
                <a:ext cx="8046940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𝐤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vi-VN" sz="44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vi-VN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60" y="7874968"/>
                <a:ext cx="8046940" cy="769441"/>
              </a:xfrm>
              <a:prstGeom prst="rect">
                <a:avLst/>
              </a:prstGeom>
              <a:blipFill>
                <a:blip r:embed="rId7"/>
                <a:stretch>
                  <a:fillRect l="-3106" t="-16667" b="-3730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B7EEB832-8DE2-4BFF-B485-13298A5C3F25}"/>
                  </a:ext>
                </a:extLst>
              </p:cNvPr>
              <p:cNvSpPr/>
              <p:nvPr/>
            </p:nvSpPr>
            <p:spPr>
              <a:xfrm>
                <a:off x="2316260" y="9095685"/>
                <a:ext cx="20315140" cy="153317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Nhận xét: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 phương với nhau khi và chỉ khi tồn tại số thực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𝒌</m:t>
                    </m:r>
                    <m:sSub>
                      <m:sSub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sSub>
                      <m:sSubPr>
                        <m:ctrlPr>
                          <a:rPr lang="en-US" sz="4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vi-VN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7EEB832-8DE2-4BFF-B485-13298A5C3F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60" y="9095685"/>
                <a:ext cx="20315140" cy="1533177"/>
              </a:xfrm>
              <a:prstGeom prst="rect">
                <a:avLst/>
              </a:prstGeom>
              <a:blipFill>
                <a:blip r:embed="rId8"/>
                <a:stretch>
                  <a:fillRect l="-1230" t="-2381" r="-1710" b="-1825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26082317-7712-4B10-A37D-26055EEC71D3}"/>
              </a:ext>
            </a:extLst>
          </p:cNvPr>
          <p:cNvSpPr/>
          <p:nvPr/>
        </p:nvSpPr>
        <p:spPr>
          <a:xfrm>
            <a:off x="1752600" y="5225608"/>
            <a:ext cx="9220200" cy="3842192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1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2" grpId="0"/>
      <p:bldP spid="53" grpId="0"/>
      <p:bldP spid="54" grpId="0"/>
      <p:bldP spid="55" grpId="0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343988DD-6E24-419F-99D5-D2527DF90C77}"/>
                  </a:ext>
                </a:extLst>
              </p:cNvPr>
              <p:cNvSpPr txBox="1"/>
              <p:nvPr/>
            </p:nvSpPr>
            <p:spPr>
              <a:xfrm>
                <a:off x="445331" y="3059813"/>
                <a:ext cx="24059856" cy="4538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yo-NG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 gian </a:t>
                </a:r>
                <a14:m>
                  <m:oMath xmlns:m="http://schemas.openxmlformats.org/officeDocument/2006/math">
                    <m:r>
                      <a:rPr lang="yo-NG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cho các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yo-NG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yo-NG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yo-NG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tọa độ của các vectơ: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Tìm tọa độ của các vectơ: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yo-NG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yo-NG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Tìm tọa độ các vectơ: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yo-NG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yo-NG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yo-NG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yo-NG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Phân tích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</m:oMath>
                </a14:m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yo-NG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yo-NG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43988DD-6E24-419F-99D5-D2527DF90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31" y="3059813"/>
                <a:ext cx="24059856" cy="4538935"/>
              </a:xfrm>
              <a:prstGeom prst="rect">
                <a:avLst/>
              </a:prstGeom>
              <a:blipFill>
                <a:blip r:embed="rId3"/>
                <a:stretch>
                  <a:fillRect t="-537" b="-4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ADB797DA-DF02-4194-A8C9-F98DBC5DAB3C}"/>
              </a:ext>
            </a:extLst>
          </p:cNvPr>
          <p:cNvSpPr txBox="1"/>
          <p:nvPr/>
        </p:nvSpPr>
        <p:spPr>
          <a:xfrm>
            <a:off x="710524" y="2298093"/>
            <a:ext cx="2466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51C065EF-8C92-47B8-8EFC-FC48F7C7C179}"/>
              </a:ext>
            </a:extLst>
          </p:cNvPr>
          <p:cNvGrpSpPr/>
          <p:nvPr/>
        </p:nvGrpSpPr>
        <p:grpSpPr>
          <a:xfrm>
            <a:off x="1647924" y="8001000"/>
            <a:ext cx="22736076" cy="5715000"/>
            <a:chOff x="1205494" y="6947472"/>
            <a:chExt cx="22139783" cy="6539928"/>
          </a:xfrm>
        </p:grpSpPr>
        <p:sp>
          <p:nvSpPr>
            <p:cNvPr id="59" name="Rounded Rectangle 124">
              <a:extLst>
                <a:ext uri="{FF2B5EF4-FFF2-40B4-BE49-F238E27FC236}">
                  <a16:creationId xmlns:a16="http://schemas.microsoft.com/office/drawing/2014/main" xmlns="" id="{B4BF3791-FADC-4D1C-9377-E7E39D8C8025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7C149C6E-8BD9-4099-9D5E-3DB31CACAE2E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815252"/>
              <a:chOff x="1205494" y="6947472"/>
              <a:chExt cx="3322466" cy="815252"/>
            </a:xfrm>
          </p:grpSpPr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xmlns="" id="{76463303-3A92-40B2-ACB9-ECFEDA4ECFF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B054C885-76E5-402D-8A70-14712109A32A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739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Round Diagonal Corner Rectangle 128">
                <a:extLst>
                  <a:ext uri="{FF2B5EF4-FFF2-40B4-BE49-F238E27FC236}">
                    <a16:creationId xmlns:a16="http://schemas.microsoft.com/office/drawing/2014/main" xmlns="" id="{23590F90-EBFD-440A-A024-93A41984FC10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Freeform 15">
                <a:extLst>
                  <a:ext uri="{FF2B5EF4-FFF2-40B4-BE49-F238E27FC236}">
                    <a16:creationId xmlns:a16="http://schemas.microsoft.com/office/drawing/2014/main" xmlns="" id="{CBDBD761-1535-43C8-AE1C-40D174CB7F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656BAE8F-EE1C-4020-A784-A4592350C296}"/>
                  </a:ext>
                </a:extLst>
              </p:cNvPr>
              <p:cNvSpPr/>
              <p:nvPr/>
            </p:nvSpPr>
            <p:spPr>
              <a:xfrm>
                <a:off x="1626152" y="9531318"/>
                <a:ext cx="942284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56BAE8F-EE1C-4020-A784-A4592350C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152" y="9531318"/>
                <a:ext cx="9422847" cy="769441"/>
              </a:xfrm>
              <a:prstGeom prst="rect">
                <a:avLst/>
              </a:prstGeom>
              <a:blipFill>
                <a:blip r:embed="rId4"/>
                <a:stretch>
                  <a:fillRect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E16810AC-F0A2-4713-9ECF-0CB997D2B49E}"/>
                  </a:ext>
                </a:extLst>
              </p:cNvPr>
              <p:cNvSpPr/>
              <p:nvPr/>
            </p:nvSpPr>
            <p:spPr>
              <a:xfrm>
                <a:off x="1593495" y="10937679"/>
                <a:ext cx="10768332" cy="87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yo-NG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yo-NG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yo-NG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E16810AC-F0A2-4713-9ECF-0CB997D2B4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495" y="10937679"/>
                <a:ext cx="10768332" cy="870110"/>
              </a:xfrm>
              <a:prstGeom prst="rect">
                <a:avLst/>
              </a:prstGeom>
              <a:blipFill>
                <a:blip r:embed="rId5"/>
                <a:stretch>
                  <a:fillRect t="-2098" r="-1302" b="-32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462CA0E0-11CC-4FFB-ABBA-C981A998BDCA}"/>
                  </a:ext>
                </a:extLst>
              </p:cNvPr>
              <p:cNvSpPr/>
              <p:nvPr/>
            </p:nvSpPr>
            <p:spPr>
              <a:xfrm>
                <a:off x="2442817" y="12271095"/>
                <a:ext cx="11783547" cy="869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yo-NG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yo-NG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yo-NG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yo-NG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62CA0E0-11CC-4FFB-ABBA-C981A998B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817" y="12271095"/>
                <a:ext cx="11783547" cy="869597"/>
              </a:xfrm>
              <a:prstGeom prst="rect">
                <a:avLst/>
              </a:prstGeom>
              <a:blipFill>
                <a:blip r:embed="rId6"/>
                <a:stretch>
                  <a:fillRect l="-2121" t="-2797" b="-32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229DEADC-4744-4676-9C77-F51110147AC4}"/>
                  </a:ext>
                </a:extLst>
              </p:cNvPr>
              <p:cNvSpPr/>
              <p:nvPr/>
            </p:nvSpPr>
            <p:spPr>
              <a:xfrm>
                <a:off x="14321756" y="8221652"/>
                <a:ext cx="5033044" cy="869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29DEADC-4744-4676-9C77-F51110147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1756" y="8221652"/>
                <a:ext cx="5033044" cy="869597"/>
              </a:xfrm>
              <a:prstGeom prst="rect">
                <a:avLst/>
              </a:prstGeom>
              <a:blipFill>
                <a:blip r:embed="rId7"/>
                <a:stretch>
                  <a:fillRect t="-2817" b="-33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19672CA9-B358-4F0F-B9AF-380CE6602925}"/>
              </a:ext>
            </a:extLst>
          </p:cNvPr>
          <p:cNvCxnSpPr>
            <a:cxnSpLocks/>
          </p:cNvCxnSpPr>
          <p:nvPr/>
        </p:nvCxnSpPr>
        <p:spPr>
          <a:xfrm>
            <a:off x="14325600" y="8203723"/>
            <a:ext cx="0" cy="563270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26">
            <a:extLst>
              <a:ext uri="{FF2B5EF4-FFF2-40B4-BE49-F238E27FC236}">
                <a16:creationId xmlns:a16="http://schemas.microsoft.com/office/drawing/2014/main" xmlns="" id="{89FE71DE-E305-4F41-A7AD-30817EE6995E}"/>
              </a:ext>
            </a:extLst>
          </p:cNvPr>
          <p:cNvGrpSpPr/>
          <p:nvPr/>
        </p:nvGrpSpPr>
        <p:grpSpPr>
          <a:xfrm>
            <a:off x="611108" y="1447800"/>
            <a:ext cx="12114292" cy="907192"/>
            <a:chOff x="7459670" y="7543799"/>
            <a:chExt cx="20011305" cy="9073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xmlns="" id="{13F8924C-2B81-4F4A-9DC6-6A178BDC675E}"/>
                    </a:ext>
                  </a:extLst>
                </p:cNvPr>
                <p:cNvSpPr txBox="1"/>
                <p:nvPr/>
              </p:nvSpPr>
              <p:spPr>
                <a:xfrm>
                  <a:off x="8993186" y="7620004"/>
                  <a:ext cx="18477789" cy="8311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13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TỌA </a:t>
                  </a:r>
                  <a:r>
                    <a:rPr lang="en-US" sz="4800" b="1">
                      <a:solidFill>
                        <a:srgbClr val="13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ĐỘ CÁC VECT</a:t>
                  </a:r>
                  <a:r>
                    <a:rPr lang="vi-VN" sz="4800" b="1">
                      <a:solidFill>
                        <a:srgbClr val="13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Ơ</a:t>
                  </a:r>
                  <a:r>
                    <a:rPr lang="en-US" sz="4800" b="1">
                      <a:solidFill>
                        <a:srgbClr val="13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8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a14:m>
                  <a:r>
                    <a:rPr lang="en-US" sz="4800" b="1">
                      <a:solidFill>
                        <a:srgbClr val="13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8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a14:m>
                  <a:r>
                    <a:rPr lang="en-US" sz="4800" b="1">
                      <a:solidFill>
                        <a:srgbClr val="13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</m:oMath>
                  </a14:m>
                  <a:endParaRPr lang="en-US" sz="4800" b="1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13F8924C-2B81-4F4A-9DC6-6A178BDC67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3186" y="7620004"/>
                  <a:ext cx="18477789" cy="831106"/>
                </a:xfrm>
                <a:prstGeom prst="rect">
                  <a:avLst/>
                </a:prstGeom>
                <a:blipFill>
                  <a:blip r:embed="rId8"/>
                  <a:stretch>
                    <a:fillRect l="-2507" t="-16176" b="-38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27">
              <a:extLst>
                <a:ext uri="{FF2B5EF4-FFF2-40B4-BE49-F238E27FC236}">
                  <a16:creationId xmlns:a16="http://schemas.microsoft.com/office/drawing/2014/main" xmlns="" id="{7E336374-60B8-4CE6-A322-BE99804D8210}"/>
                </a:ext>
              </a:extLst>
            </p:cNvPr>
            <p:cNvGrpSpPr/>
            <p:nvPr/>
          </p:nvGrpSpPr>
          <p:grpSpPr>
            <a:xfrm>
              <a:off x="7459670" y="7543799"/>
              <a:ext cx="1388307" cy="872846"/>
              <a:chOff x="7459669" y="7543800"/>
              <a:chExt cx="1388307" cy="872846"/>
            </a:xfrm>
          </p:grpSpPr>
          <p:sp>
            <p:nvSpPr>
              <p:cNvPr id="78" name="Isosceles Triangle 44">
                <a:extLst>
                  <a:ext uri="{FF2B5EF4-FFF2-40B4-BE49-F238E27FC236}">
                    <a16:creationId xmlns:a16="http://schemas.microsoft.com/office/drawing/2014/main" xmlns="" id="{31A5638F-DD9E-4ED5-A264-F54DE469A04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9" name="Group 29">
                <a:extLst>
                  <a:ext uri="{FF2B5EF4-FFF2-40B4-BE49-F238E27FC236}">
                    <a16:creationId xmlns:a16="http://schemas.microsoft.com/office/drawing/2014/main" xmlns="" id="{FEBF9C42-F9F0-46ED-8179-14F79C8B3A12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8789" cy="776593"/>
                <a:chOff x="7469187" y="7640053"/>
                <a:chExt cx="1378789" cy="776593"/>
              </a:xfrm>
            </p:grpSpPr>
            <p:sp>
              <p:nvSpPr>
                <p:cNvPr id="80" name="Round Same Side Corner Rectangle 48">
                  <a:extLst>
                    <a:ext uri="{FF2B5EF4-FFF2-40B4-BE49-F238E27FC236}">
                      <a16:creationId xmlns:a16="http://schemas.microsoft.com/office/drawing/2014/main" xmlns="" id="{FC770648-FDED-474D-A46A-41E9611D7015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xmlns="" id="{77118E98-A1F6-457F-A5FC-985AAEF59DEF}"/>
                    </a:ext>
                  </a:extLst>
                </p:cNvPr>
                <p:cNvSpPr txBox="1"/>
                <p:nvPr/>
              </p:nvSpPr>
              <p:spPr>
                <a:xfrm>
                  <a:off x="7478451" y="7640053"/>
                  <a:ext cx="1369525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276AD96A-8ED2-433A-B797-46E0CF191E93}"/>
                  </a:ext>
                </a:extLst>
              </p:cNvPr>
              <p:cNvSpPr/>
              <p:nvPr/>
            </p:nvSpPr>
            <p:spPr>
              <a:xfrm>
                <a:off x="14249400" y="9112603"/>
                <a:ext cx="5484065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yo-NG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76AD96A-8ED2-433A-B797-46E0CF191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9400" y="9112603"/>
                <a:ext cx="5484065" cy="16026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D69C8F52-4839-47D2-8CF0-BA3930CAFC7A}"/>
                  </a:ext>
                </a:extLst>
              </p:cNvPr>
              <p:cNvSpPr/>
              <p:nvPr/>
            </p:nvSpPr>
            <p:spPr>
              <a:xfrm>
                <a:off x="14436195" y="10665517"/>
                <a:ext cx="3728585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yo-NG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 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D69C8F52-4839-47D2-8CF0-BA3930CAF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6195" y="10665517"/>
                <a:ext cx="3728585" cy="1602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65" grpId="0"/>
      <p:bldP spid="66" grpId="0"/>
      <p:bldP spid="67" grpId="0"/>
      <p:bldP spid="68" grpId="0"/>
      <p:bldP spid="82" grpId="0"/>
      <p:bldP spid="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E571C190-68A8-4429-91FF-35BBDDE07298}"/>
                  </a:ext>
                </a:extLst>
              </p:cNvPr>
              <p:cNvSpPr/>
              <p:nvPr/>
            </p:nvSpPr>
            <p:spPr>
              <a:xfrm>
                <a:off x="1371600" y="3200603"/>
                <a:ext cx="22513766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 Cho đoạn thẳng </a:t>
                </a:r>
                <a14:m>
                  <m:oMath xmlns:m="http://schemas.openxmlformats.org/officeDocument/2006/math">
                    <m:r>
                      <a:rPr lang="fr-FR" sz="4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𝑨𝑩</m:t>
                    </m:r>
                  </m:oMath>
                </a14:m>
                <a:r>
                  <a:rPr lang="fr-FR" sz="4400" b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</a:t>
                </a:r>
                <a:endParaRPr lang="vi-VN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571C190-68A8-4429-91FF-35BBDDE072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200603"/>
                <a:ext cx="22513766" cy="769441"/>
              </a:xfrm>
              <a:prstGeom prst="rect">
                <a:avLst/>
              </a:prstGeom>
              <a:blipFill>
                <a:blip r:embed="rId3"/>
                <a:stretch>
                  <a:fillRect l="-1083" t="-16667" b="-3809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77D298A2-BD4F-418C-84E7-2C44686FD363}"/>
                  </a:ext>
                </a:extLst>
              </p:cNvPr>
              <p:cNvSpPr/>
              <p:nvPr/>
            </p:nvSpPr>
            <p:spPr>
              <a:xfrm>
                <a:off x="1153886" y="4781813"/>
                <a:ext cx="17737936" cy="113018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Tọa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độ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trung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điểm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M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của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đoạn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thẳng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AB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vi-VN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7D298A2-BD4F-418C-84E7-2C44686FD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886" y="4781813"/>
                <a:ext cx="17737936" cy="1130181"/>
              </a:xfrm>
              <a:prstGeom prst="rect">
                <a:avLst/>
              </a:prstGeom>
              <a:blipFill>
                <a:blip r:embed="rId4"/>
                <a:stretch>
                  <a:fillRect l="-1375" b="-752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068761D5-C00C-46A1-9557-6D6FF544CED7}"/>
                  </a:ext>
                </a:extLst>
              </p:cNvPr>
              <p:cNvSpPr/>
              <p:nvPr/>
            </p:nvSpPr>
            <p:spPr>
              <a:xfrm>
                <a:off x="1371600" y="9296400"/>
                <a:ext cx="21045644" cy="113018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Tọa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độ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trọng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tâm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G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của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tam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giác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ABC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vi-VN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68761D5-C00C-46A1-9557-6D6FF544C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9296400"/>
                <a:ext cx="21045644" cy="1130181"/>
              </a:xfrm>
              <a:prstGeom prst="rect">
                <a:avLst/>
              </a:prstGeom>
              <a:blipFill>
                <a:blip r:embed="rId5"/>
                <a:stretch>
                  <a:fillRect l="-1159" b="-810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26">
            <a:extLst>
              <a:ext uri="{FF2B5EF4-FFF2-40B4-BE49-F238E27FC236}">
                <a16:creationId xmlns:a16="http://schemas.microsoft.com/office/drawing/2014/main" xmlns="" id="{FA41B40F-4D88-418D-9C9F-45D5E0F1BFD2}"/>
              </a:ext>
            </a:extLst>
          </p:cNvPr>
          <p:cNvGrpSpPr/>
          <p:nvPr/>
        </p:nvGrpSpPr>
        <p:grpSpPr>
          <a:xfrm>
            <a:off x="228600" y="1516102"/>
            <a:ext cx="19996827" cy="907189"/>
            <a:chOff x="7483861" y="7543801"/>
            <a:chExt cx="16117778" cy="90730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8B8B24C-2080-499A-AE01-B807ECA903C5}"/>
                </a:ext>
              </a:extLst>
            </p:cNvPr>
            <p:cNvSpPr txBox="1"/>
            <p:nvPr/>
          </p:nvSpPr>
          <p:spPr>
            <a:xfrm>
              <a:off x="8098046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TRUNG ĐIỂM CỦA ĐOẠN THẲNG VÀ TRỌNG TÂM TAM GIÁC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" name="Group 27">
              <a:extLst>
                <a:ext uri="{FF2B5EF4-FFF2-40B4-BE49-F238E27FC236}">
                  <a16:creationId xmlns:a16="http://schemas.microsoft.com/office/drawing/2014/main" xmlns="" id="{003A1FDA-4022-4EBF-888E-8DF4FEBDD992}"/>
                </a:ext>
              </a:extLst>
            </p:cNvPr>
            <p:cNvGrpSpPr/>
            <p:nvPr/>
          </p:nvGrpSpPr>
          <p:grpSpPr>
            <a:xfrm>
              <a:off x="7483861" y="7543801"/>
              <a:ext cx="921277" cy="872847"/>
              <a:chOff x="7483860" y="7543801"/>
              <a:chExt cx="921277" cy="872847"/>
            </a:xfrm>
          </p:grpSpPr>
          <p:sp>
            <p:nvSpPr>
              <p:cNvPr id="28" name="Isosceles Triangle 44">
                <a:extLst>
                  <a:ext uri="{FF2B5EF4-FFF2-40B4-BE49-F238E27FC236}">
                    <a16:creationId xmlns:a16="http://schemas.microsoft.com/office/drawing/2014/main" xmlns="" id="{854B7AAA-B0DD-498B-BE51-04C7E1201245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9" name="Group 29">
                <a:extLst>
                  <a:ext uri="{FF2B5EF4-FFF2-40B4-BE49-F238E27FC236}">
                    <a16:creationId xmlns:a16="http://schemas.microsoft.com/office/drawing/2014/main" xmlns="" id="{A987F72C-7EA3-4DCA-895C-9909A6458F9D}"/>
                  </a:ext>
                </a:extLst>
              </p:cNvPr>
              <p:cNvGrpSpPr/>
              <p:nvPr/>
            </p:nvGrpSpPr>
            <p:grpSpPr>
              <a:xfrm>
                <a:off x="7493379" y="7646473"/>
                <a:ext cx="911758" cy="770175"/>
                <a:chOff x="7493379" y="7646473"/>
                <a:chExt cx="911758" cy="770175"/>
              </a:xfrm>
            </p:grpSpPr>
            <p:sp>
              <p:nvSpPr>
                <p:cNvPr id="30" name="Round Same Side Corner Rectangle 47">
                  <a:extLst>
                    <a:ext uri="{FF2B5EF4-FFF2-40B4-BE49-F238E27FC236}">
                      <a16:creationId xmlns:a16="http://schemas.microsoft.com/office/drawing/2014/main" xmlns="" id="{BB9A263A-A420-494A-80B5-182D04D7699B}"/>
                    </a:ext>
                  </a:extLst>
                </p:cNvPr>
                <p:cNvSpPr/>
                <p:nvPr/>
              </p:nvSpPr>
              <p:spPr>
                <a:xfrm rot="5400000">
                  <a:off x="7583498" y="7595009"/>
                  <a:ext cx="731520" cy="911758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1F635459-BA72-436E-8835-5D5D6A5E35E6}"/>
                    </a:ext>
                  </a:extLst>
                </p:cNvPr>
                <p:cNvSpPr txBox="1"/>
                <p:nvPr/>
              </p:nvSpPr>
              <p:spPr>
                <a:xfrm>
                  <a:off x="7633587" y="7646473"/>
                  <a:ext cx="64240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0E88A555-9FAF-48B3-80D5-4AD2E5FBE7CF}"/>
                  </a:ext>
                </a:extLst>
              </p:cNvPr>
              <p:cNvSpPr/>
              <p:nvPr/>
            </p:nvSpPr>
            <p:spPr>
              <a:xfrm>
                <a:off x="1524000" y="7079159"/>
                <a:ext cx="22513766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 Cho tam giác </a:t>
                </a:r>
                <a14:m>
                  <m:oMath xmlns:m="http://schemas.openxmlformats.org/officeDocument/2006/math">
                    <m:r>
                      <a:rPr lang="fr-FR" sz="4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𝑨𝑩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𝑪</m:t>
                    </m:r>
                  </m:oMath>
                </a14:m>
                <a:r>
                  <a:rPr lang="fr-FR" sz="4400" b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sub>
                        </m:s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</a:t>
                </a:r>
                <a:endParaRPr lang="vi-VN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E88A555-9FAF-48B3-80D5-4AD2E5FBE7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7079159"/>
                <a:ext cx="22513766" cy="769441"/>
              </a:xfrm>
              <a:prstGeom prst="rect">
                <a:avLst/>
              </a:prstGeom>
              <a:blipFill>
                <a:blip r:embed="rId6"/>
                <a:stretch>
                  <a:fillRect l="-1083" t="-16535" b="-3700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56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445331" y="3059813"/>
                <a:ext cx="2405985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 tam giác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yo-NG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 lượt là trung điểm của các đoạn thẳng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Hãy tìm tọa độ trọng tâm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 tam giác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𝑴𝑵𝑷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31" y="3059813"/>
                <a:ext cx="24059856" cy="1446550"/>
              </a:xfrm>
              <a:prstGeom prst="rect">
                <a:avLst/>
              </a:prstGeom>
              <a:blipFill>
                <a:blip r:embed="rId3"/>
                <a:stretch>
                  <a:fillRect l="-1013" t="-8439" b="-19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E650553-CD0D-4E8D-B84B-7AB25EC9C317}"/>
              </a:ext>
            </a:extLst>
          </p:cNvPr>
          <p:cNvSpPr txBox="1"/>
          <p:nvPr/>
        </p:nvSpPr>
        <p:spPr>
          <a:xfrm>
            <a:off x="710524" y="2298093"/>
            <a:ext cx="2466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D20AD5C-1578-4784-9158-09A0738DB3AF}"/>
              </a:ext>
            </a:extLst>
          </p:cNvPr>
          <p:cNvGrpSpPr/>
          <p:nvPr/>
        </p:nvGrpSpPr>
        <p:grpSpPr>
          <a:xfrm>
            <a:off x="304805" y="4761739"/>
            <a:ext cx="23317195" cy="8538658"/>
            <a:chOff x="1205494" y="6947472"/>
            <a:chExt cx="22139783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xmlns="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xmlns="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495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xmlns="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xmlns="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2CC2BF53-9960-4EBA-83F4-A0D8D5F7DA72}"/>
                  </a:ext>
                </a:extLst>
              </p:cNvPr>
              <p:cNvSpPr/>
              <p:nvPr/>
            </p:nvSpPr>
            <p:spPr>
              <a:xfrm>
                <a:off x="6873" y="6473279"/>
                <a:ext cx="9422847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0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0" dirty="0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4400" b="1" i="0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" y="6473279"/>
                <a:ext cx="9422847" cy="1105687"/>
              </a:xfrm>
              <a:prstGeom prst="rect">
                <a:avLst/>
              </a:prstGeom>
              <a:blipFill>
                <a:blip r:embed="rId4"/>
                <a:stretch>
                  <a:fillRect b="-10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D79F4066-5BAD-465B-8DF6-5CDD85BE1991}"/>
                  </a:ext>
                </a:extLst>
              </p:cNvPr>
              <p:cNvSpPr/>
              <p:nvPr/>
            </p:nvSpPr>
            <p:spPr>
              <a:xfrm>
                <a:off x="1389529" y="7925381"/>
                <a:ext cx="7582268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0" dirty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0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529" y="7925381"/>
                <a:ext cx="7582268" cy="1105687"/>
              </a:xfrm>
              <a:prstGeom prst="rect">
                <a:avLst/>
              </a:prstGeom>
              <a:blipFill>
                <a:blip r:embed="rId5"/>
                <a:stretch>
                  <a:fillRect r="-1286" b="-10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68CEBDB8-3336-4EC7-9910-4A61B97479AA}"/>
                  </a:ext>
                </a:extLst>
              </p:cNvPr>
              <p:cNvSpPr/>
              <p:nvPr/>
            </p:nvSpPr>
            <p:spPr>
              <a:xfrm>
                <a:off x="1466880" y="9906000"/>
                <a:ext cx="8743920" cy="1130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0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0" dirty="0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880" y="9906000"/>
                <a:ext cx="8743920" cy="1130181"/>
              </a:xfrm>
              <a:prstGeom prst="rect">
                <a:avLst/>
              </a:prstGeom>
              <a:blipFill>
                <a:blip r:embed="rId6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91CCB698-8219-4BC1-B360-405733C5A6FE}"/>
                  </a:ext>
                </a:extLst>
              </p:cNvPr>
              <p:cNvSpPr/>
              <p:nvPr/>
            </p:nvSpPr>
            <p:spPr>
              <a:xfrm>
                <a:off x="12801600" y="8682188"/>
                <a:ext cx="10547118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sub>
                            </m:s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sub>
                            </m:s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sub>
                            </m:s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sub>
                            </m:s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1CCB698-8219-4BC1-B360-405733C5A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00" y="8682188"/>
                <a:ext cx="10547118" cy="1105687"/>
              </a:xfrm>
              <a:prstGeom prst="rect">
                <a:avLst/>
              </a:prstGeom>
              <a:blipFill>
                <a:blip r:embed="rId7"/>
                <a:stretch>
                  <a:fillRect b="-9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D094E9AF-206A-44E8-BB2A-77146C3AEBB4}"/>
              </a:ext>
            </a:extLst>
          </p:cNvPr>
          <p:cNvCxnSpPr>
            <a:cxnSpLocks/>
          </p:cNvCxnSpPr>
          <p:nvPr/>
        </p:nvCxnSpPr>
        <p:spPr>
          <a:xfrm>
            <a:off x="11887200" y="5105400"/>
            <a:ext cx="228600" cy="843446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6">
            <a:extLst>
              <a:ext uri="{FF2B5EF4-FFF2-40B4-BE49-F238E27FC236}">
                <a16:creationId xmlns:a16="http://schemas.microsoft.com/office/drawing/2014/main" xmlns="" id="{0B50B296-780A-4EB3-8D70-5429FA6FEAEE}"/>
              </a:ext>
            </a:extLst>
          </p:cNvPr>
          <p:cNvGrpSpPr/>
          <p:nvPr/>
        </p:nvGrpSpPr>
        <p:grpSpPr>
          <a:xfrm>
            <a:off x="228600" y="1516102"/>
            <a:ext cx="19996827" cy="907189"/>
            <a:chOff x="7483861" y="7543801"/>
            <a:chExt cx="16117778" cy="90730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0883871-DAC9-40C7-A658-1F57BAAED888}"/>
                </a:ext>
              </a:extLst>
            </p:cNvPr>
            <p:cNvSpPr txBox="1"/>
            <p:nvPr/>
          </p:nvSpPr>
          <p:spPr>
            <a:xfrm>
              <a:off x="8098046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TRUNG ĐIỂM CỦA ĐOẠN THẲNG VÀ TRỌNG TÂM TAM GIÁC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7">
              <a:extLst>
                <a:ext uri="{FF2B5EF4-FFF2-40B4-BE49-F238E27FC236}">
                  <a16:creationId xmlns:a16="http://schemas.microsoft.com/office/drawing/2014/main" xmlns="" id="{98203AFA-325C-42DE-BCBC-D7E4F4790298}"/>
                </a:ext>
              </a:extLst>
            </p:cNvPr>
            <p:cNvGrpSpPr/>
            <p:nvPr/>
          </p:nvGrpSpPr>
          <p:grpSpPr>
            <a:xfrm>
              <a:off x="7483861" y="7543801"/>
              <a:ext cx="921277" cy="872847"/>
              <a:chOff x="7483860" y="7543801"/>
              <a:chExt cx="921277" cy="872847"/>
            </a:xfrm>
          </p:grpSpPr>
          <p:sp>
            <p:nvSpPr>
              <p:cNvPr id="26" name="Isosceles Triangle 44">
                <a:extLst>
                  <a:ext uri="{FF2B5EF4-FFF2-40B4-BE49-F238E27FC236}">
                    <a16:creationId xmlns:a16="http://schemas.microsoft.com/office/drawing/2014/main" xmlns="" id="{4E10D26D-4B92-47D4-971F-17BE47638B42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" name="Group 29">
                <a:extLst>
                  <a:ext uri="{FF2B5EF4-FFF2-40B4-BE49-F238E27FC236}">
                    <a16:creationId xmlns:a16="http://schemas.microsoft.com/office/drawing/2014/main" xmlns="" id="{241BB861-14B8-4C2A-9103-4FF9DA03359F}"/>
                  </a:ext>
                </a:extLst>
              </p:cNvPr>
              <p:cNvGrpSpPr/>
              <p:nvPr/>
            </p:nvGrpSpPr>
            <p:grpSpPr>
              <a:xfrm>
                <a:off x="7493379" y="7646473"/>
                <a:ext cx="911758" cy="770175"/>
                <a:chOff x="7493379" y="7646473"/>
                <a:chExt cx="911758" cy="770175"/>
              </a:xfrm>
            </p:grpSpPr>
            <p:sp>
              <p:nvSpPr>
                <p:cNvPr id="37" name="Round Same Side Corner Rectangle 47">
                  <a:extLst>
                    <a:ext uri="{FF2B5EF4-FFF2-40B4-BE49-F238E27FC236}">
                      <a16:creationId xmlns:a16="http://schemas.microsoft.com/office/drawing/2014/main" xmlns="" id="{0711DA46-545C-43AB-B953-F6E91338782D}"/>
                    </a:ext>
                  </a:extLst>
                </p:cNvPr>
                <p:cNvSpPr/>
                <p:nvPr/>
              </p:nvSpPr>
              <p:spPr>
                <a:xfrm rot="5400000">
                  <a:off x="7583498" y="7595009"/>
                  <a:ext cx="731520" cy="911758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xmlns="" id="{AC6A0BA6-79AB-45FE-B096-B7A4DD5EF57B}"/>
                    </a:ext>
                  </a:extLst>
                </p:cNvPr>
                <p:cNvSpPr txBox="1"/>
                <p:nvPr/>
              </p:nvSpPr>
              <p:spPr>
                <a:xfrm>
                  <a:off x="7633587" y="7646473"/>
                  <a:ext cx="64240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3701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2" grpId="0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376587" y="6997253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940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Trong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kh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ô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gian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𝑶𝒙𝒚𝒛</m:t>
                    </m:r>
                    <m:r>
                      <a:rPr lang="en-US" sz="4800" b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0" dirty="0" smtClean="0">
                        <a:latin typeface="Cambria Math" panose="02040503050406030204" pitchFamily="18" charset="0"/>
                      </a:rPr>
                      <m:t>𝐜𝐡𝐨</m:t>
                    </m:r>
                    <m:r>
                      <a:rPr lang="en-US" sz="4800" b="1" i="0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940835"/>
              </a:xfrm>
              <a:prstGeom prst="rect">
                <a:avLst/>
              </a:prstGeom>
              <a:blipFill>
                <a:blip r:embed="rId4"/>
                <a:stretch>
                  <a:fillRect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3570484" y="8297552"/>
                <a:ext cx="12184860" cy="94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4" y="8297552"/>
                <a:ext cx="12184860" cy="940194"/>
              </a:xfrm>
              <a:prstGeom prst="rect">
                <a:avLst/>
              </a:prstGeom>
              <a:blipFill>
                <a:blip r:embed="rId9"/>
                <a:stretch>
                  <a:fillRect l="-2301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11DFEB97-AC77-4E8F-BA12-37AC6CBF85C0}"/>
                  </a:ext>
                </a:extLst>
              </p:cNvPr>
              <p:cNvSpPr/>
              <p:nvPr/>
            </p:nvSpPr>
            <p:spPr>
              <a:xfrm>
                <a:off x="5188740" y="9983720"/>
                <a:ext cx="7917660" cy="94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 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𝟔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740" y="9983720"/>
                <a:ext cx="7917660" cy="9401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A321F7A4-D50F-4201-AA3D-DEEA6E8E4D80}"/>
                  </a:ext>
                </a:extLst>
              </p:cNvPr>
              <p:cNvSpPr/>
              <p:nvPr/>
            </p:nvSpPr>
            <p:spPr>
              <a:xfrm>
                <a:off x="5188740" y="11669888"/>
                <a:ext cx="52361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 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740" y="11669888"/>
                <a:ext cx="5236174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7270550" y="478358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5843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77" grpId="0"/>
      <p:bldP spid="78" grpId="0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3485892" cy="907192"/>
            <a:chOff x="7459670" y="7543799"/>
            <a:chExt cx="222770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07435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TRỤC VÀ ĐỘ DÀI ĐẠI SỐ TRÊN TRỤC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73291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1. TRỤC TỌA ĐỘ (TRỤC)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6"/>
              <p:cNvSpPr txBox="1">
                <a:spLocks noChangeArrowheads="1"/>
              </p:cNvSpPr>
              <p:nvPr/>
            </p:nvSpPr>
            <p:spPr bwMode="auto">
              <a:xfrm>
                <a:off x="1539456" y="3997513"/>
                <a:ext cx="21548724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400" dirty="0">
                    <a:latin typeface="Times New Roman" panose="02020603050405020304" pitchFamily="18" charset="0"/>
                  </a:rPr>
                  <a:t>Là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một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đường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thẳng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trên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latin typeface="Times New Roman" panose="02020603050405020304" pitchFamily="18" charset="0"/>
                  </a:rPr>
                  <a:t>đo</a:t>
                </a:r>
                <a:r>
                  <a:rPr lang="en-US" altLang="en-US" sz="4400" dirty="0" smtClean="0">
                    <a:latin typeface="Times New Roman" panose="02020603050405020304" pitchFamily="18" charset="0"/>
                  </a:rPr>
                  <a:t>́ </a:t>
                </a:r>
                <a:r>
                  <a:rPr lang="en-US" altLang="en-US" sz="4400" dirty="0" err="1" smtClean="0">
                    <a:latin typeface="Times New Roman" panose="02020603050405020304" pitchFamily="18" charset="0"/>
                  </a:rPr>
                  <a:t>đa</a:t>
                </a:r>
                <a:r>
                  <a:rPr lang="en-US" altLang="en-US" sz="4400" dirty="0" smtClean="0">
                    <a:latin typeface="Times New Roman" panose="02020603050405020304" pitchFamily="18" charset="0"/>
                  </a:rPr>
                  <a:t>̃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xác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định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một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điểm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O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gọi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là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điểm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gốc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va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̀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một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vectơ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đơn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vị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</m:oMath>
                </a14:m>
                <a:endParaRPr lang="en-US" altLang="en-US" sz="44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9456" y="3997513"/>
                <a:ext cx="21548724" cy="769441"/>
              </a:xfrm>
              <a:prstGeom prst="rect">
                <a:avLst/>
              </a:prstGeom>
              <a:blipFill>
                <a:blip r:embed="rId4"/>
                <a:stretch>
                  <a:fillRect l="-1160" t="-15873" b="-380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19"/>
              <p:cNvSpPr txBox="1">
                <a:spLocks noChangeArrowheads="1"/>
              </p:cNvSpPr>
              <p:nvPr/>
            </p:nvSpPr>
            <p:spPr bwMode="auto">
              <a:xfrm>
                <a:off x="1539456" y="5183170"/>
                <a:ext cx="4570079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400" b="1">
                    <a:latin typeface="Times New Roman" panose="02020603050405020304" pitchFamily="18" charset="0"/>
                  </a:rPr>
                  <a:t>Kí hiệu</a:t>
                </a:r>
                <a:r>
                  <a:rPr lang="en-US" altLang="en-US" sz="4400">
                    <a:latin typeface="Times New Roman" panose="02020603050405020304" pitchFamily="18" charset="0"/>
                  </a:rPr>
                  <a:t>: (O,</a:t>
                </a:r>
                <a:r>
                  <a:rPr lang="en-US" sz="440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en-US" sz="44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9456" y="5183170"/>
                <a:ext cx="4570079" cy="769441"/>
              </a:xfrm>
              <a:prstGeom prst="rect">
                <a:avLst/>
              </a:prstGeom>
              <a:blipFill>
                <a:blip r:embed="rId5"/>
                <a:stretch>
                  <a:fillRect l="-5474" t="-17460" b="-373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Line 8"/>
          <p:cNvSpPr>
            <a:spLocks noChangeShapeType="1"/>
          </p:cNvSpPr>
          <p:nvPr/>
        </p:nvSpPr>
        <p:spPr bwMode="auto">
          <a:xfrm>
            <a:off x="6882481" y="6533482"/>
            <a:ext cx="741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/>
          </a:p>
        </p:txBody>
      </p:sp>
      <p:grpSp>
        <p:nvGrpSpPr>
          <p:cNvPr id="73" name="Group 40"/>
          <p:cNvGrpSpPr>
            <a:grpSpLocks/>
          </p:cNvGrpSpPr>
          <p:nvPr/>
        </p:nvGrpSpPr>
        <p:grpSpPr bwMode="auto">
          <a:xfrm>
            <a:off x="8872161" y="6514581"/>
            <a:ext cx="647700" cy="959587"/>
            <a:chOff x="2309" y="2051"/>
            <a:chExt cx="408" cy="506"/>
          </a:xfrm>
        </p:grpSpPr>
        <p:sp>
          <p:nvSpPr>
            <p:cNvPr id="74" name="Oval 9"/>
            <p:cNvSpPr>
              <a:spLocks noChangeArrowheads="1"/>
            </p:cNvSpPr>
            <p:nvPr/>
          </p:nvSpPr>
          <p:spPr bwMode="auto">
            <a:xfrm>
              <a:off x="2426" y="2051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400"/>
            </a:p>
          </p:txBody>
        </p:sp>
        <p:sp>
          <p:nvSpPr>
            <p:cNvPr id="75" name="Text Box 10"/>
            <p:cNvSpPr txBox="1">
              <a:spLocks noChangeArrowheads="1"/>
            </p:cNvSpPr>
            <p:nvPr/>
          </p:nvSpPr>
          <p:spPr bwMode="auto">
            <a:xfrm>
              <a:off x="2309" y="2151"/>
              <a:ext cx="408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76" name="Line 11"/>
          <p:cNvSpPr>
            <a:spLocks noChangeShapeType="1"/>
          </p:cNvSpPr>
          <p:nvPr/>
        </p:nvSpPr>
        <p:spPr bwMode="auto">
          <a:xfrm>
            <a:off x="9212262" y="6553200"/>
            <a:ext cx="10810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/>
          </a:p>
        </p:txBody>
      </p:sp>
      <p:graphicFrame>
        <p:nvGraphicFramePr>
          <p:cNvPr id="7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717970"/>
              </p:ext>
            </p:extLst>
          </p:nvPr>
        </p:nvGraphicFramePr>
        <p:xfrm>
          <a:off x="9544050" y="5635001"/>
          <a:ext cx="342900" cy="77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" name="Equation" r:id="rId6" imgW="114120" imgH="215640" progId="Equation.DSMT4">
                  <p:embed/>
                </p:oleObj>
              </mc:Choice>
              <mc:Fallback>
                <p:oleObj name="Equation" r:id="rId6" imgW="1141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4050" y="5635001"/>
                        <a:ext cx="342900" cy="77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" name="Group 41"/>
          <p:cNvGrpSpPr>
            <a:grpSpLocks/>
          </p:cNvGrpSpPr>
          <p:nvPr/>
        </p:nvGrpSpPr>
        <p:grpSpPr bwMode="auto">
          <a:xfrm>
            <a:off x="11776075" y="5770813"/>
            <a:ext cx="647700" cy="826837"/>
            <a:chOff x="4059" y="1661"/>
            <a:chExt cx="408" cy="436"/>
          </a:xfrm>
        </p:grpSpPr>
        <p:sp>
          <p:nvSpPr>
            <p:cNvPr id="79" name="Oval 16"/>
            <p:cNvSpPr>
              <a:spLocks noChangeArrowheads="1"/>
            </p:cNvSpPr>
            <p:nvPr/>
          </p:nvSpPr>
          <p:spPr bwMode="auto">
            <a:xfrm>
              <a:off x="4250" y="2051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400"/>
            </a:p>
          </p:txBody>
        </p:sp>
        <p:sp>
          <p:nvSpPr>
            <p:cNvPr id="80" name="Text Box 17"/>
            <p:cNvSpPr txBox="1">
              <a:spLocks noChangeArrowheads="1"/>
            </p:cNvSpPr>
            <p:nvPr/>
          </p:nvSpPr>
          <p:spPr bwMode="auto">
            <a:xfrm>
              <a:off x="4059" y="1661"/>
              <a:ext cx="408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400" b="1">
                  <a:latin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81" name="Text Box 22"/>
          <p:cNvSpPr txBox="1">
            <a:spLocks noChangeArrowheads="1"/>
          </p:cNvSpPr>
          <p:nvPr/>
        </p:nvSpPr>
        <p:spPr bwMode="auto">
          <a:xfrm>
            <a:off x="1262366" y="7911175"/>
            <a:ext cx="828168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0707C9"/>
                </a:solidFill>
                <a:latin typeface="Times New Roman" panose="02020603050405020304" pitchFamily="18" charset="0"/>
              </a:rPr>
              <a:t>2. TỌA ĐỘ ĐIỂM TRÊN TRỤC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25"/>
              <p:cNvSpPr txBox="1">
                <a:spLocks noChangeArrowheads="1"/>
              </p:cNvSpPr>
              <p:nvPr/>
            </p:nvSpPr>
            <p:spPr bwMode="auto">
              <a:xfrm>
                <a:off x="1701507" y="9110665"/>
                <a:ext cx="9042693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400" dirty="0">
                    <a:latin typeface="Times New Roman" panose="02020603050405020304" pitchFamily="18" charset="0"/>
                  </a:rPr>
                  <a:t>M là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điểm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tùy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ý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trên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err="1">
                    <a:latin typeface="Times New Roman" panose="02020603050405020304" pitchFamily="18" charset="0"/>
                  </a:rPr>
                  <a:t>trên</a:t>
                </a:r>
                <a:r>
                  <a:rPr lang="en-US" altLang="en-US" sz="4400">
                    <a:latin typeface="Times New Roman" panose="02020603050405020304" pitchFamily="18" charset="0"/>
                  </a:rPr>
                  <a:t> trục (O,</a:t>
                </a:r>
                <a:r>
                  <a:rPr lang="en-US" sz="440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en-US" sz="44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1507" y="9110665"/>
                <a:ext cx="9042693" cy="769441"/>
              </a:xfrm>
              <a:prstGeom prst="rect">
                <a:avLst/>
              </a:prstGeom>
              <a:blipFill>
                <a:blip r:embed="rId8"/>
                <a:stretch>
                  <a:fillRect l="-2695" t="-18254" b="-373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 Box 44"/>
          <p:cNvSpPr txBox="1">
            <a:spLocks noChangeArrowheads="1"/>
          </p:cNvSpPr>
          <p:nvPr/>
        </p:nvSpPr>
        <p:spPr bwMode="auto">
          <a:xfrm>
            <a:off x="1701507" y="10256804"/>
            <a:ext cx="843309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err="1" smtClean="0">
                <a:latin typeface="Times New Roman" panose="02020603050405020304" pitchFamily="18" charset="0"/>
              </a:rPr>
              <a:t>Khi</a:t>
            </a:r>
            <a:r>
              <a:rPr lang="en-US" altLang="en-US" sz="4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</a:rPr>
              <a:t>đo</a:t>
            </a:r>
            <a:r>
              <a:rPr lang="en-US" altLang="en-US" sz="4400" dirty="0" smtClean="0">
                <a:latin typeface="Times New Roman" panose="02020603050405020304" pitchFamily="18" charset="0"/>
              </a:rPr>
              <a:t>́ có </a:t>
            </a:r>
            <a:r>
              <a:rPr lang="en-US" altLang="en-US" sz="4400" dirty="0" err="1">
                <a:solidFill>
                  <a:srgbClr val="0707C9"/>
                </a:solidFill>
                <a:latin typeface="Times New Roman" panose="02020603050405020304" pitchFamily="18" charset="0"/>
              </a:rPr>
              <a:t>duy</a:t>
            </a:r>
            <a:r>
              <a:rPr lang="en-US" altLang="en-US" sz="4400" dirty="0">
                <a:solidFill>
                  <a:srgbClr val="0707C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707C9"/>
                </a:solidFill>
                <a:latin typeface="Times New Roman" panose="02020603050405020304" pitchFamily="18" charset="0"/>
              </a:rPr>
              <a:t>nhất</a:t>
            </a:r>
            <a:r>
              <a:rPr lang="en-US" altLang="en-US" sz="4400" dirty="0">
                <a:solidFill>
                  <a:srgbClr val="0707C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707C9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sz="4400" dirty="0">
                <a:solidFill>
                  <a:srgbClr val="0707C9"/>
                </a:solidFill>
                <a:latin typeface="Times New Roman" panose="02020603050405020304" pitchFamily="18" charset="0"/>
              </a:rPr>
              <a:t>́ </a:t>
            </a:r>
            <a:r>
              <a:rPr lang="en-US" altLang="en-US" sz="4400" i="1" dirty="0">
                <a:solidFill>
                  <a:srgbClr val="FF33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sao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cho</a:t>
            </a:r>
            <a:r>
              <a:rPr lang="en-US" altLang="en-US" sz="4400" dirty="0">
                <a:latin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 Box 45"/>
              <p:cNvSpPr txBox="1">
                <a:spLocks noChangeArrowheads="1"/>
              </p:cNvSpPr>
              <p:nvPr/>
            </p:nvSpPr>
            <p:spPr bwMode="auto">
              <a:xfrm>
                <a:off x="1690621" y="11770560"/>
                <a:ext cx="9727514" cy="769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400" i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k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: là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tọa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đô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̣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của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điểm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M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đối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với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trục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>
                    <a:latin typeface="Times New Roman" panose="02020603050405020304" pitchFamily="18" charset="0"/>
                  </a:rPr>
                  <a:t>(O,</a:t>
                </a:r>
                <a:r>
                  <a:rPr lang="en-US" sz="440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en-US" sz="44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0621" y="11770560"/>
                <a:ext cx="9727514" cy="769937"/>
              </a:xfrm>
              <a:prstGeom prst="rect">
                <a:avLst/>
              </a:prstGeom>
              <a:blipFill>
                <a:blip r:embed="rId9"/>
                <a:stretch>
                  <a:fillRect l="-2506" t="-18254" b="-373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1C4E7D8-ED3C-4221-9769-0951171AF4ED}"/>
              </a:ext>
            </a:extLst>
          </p:cNvPr>
          <p:cNvGrpSpPr/>
          <p:nvPr/>
        </p:nvGrpSpPr>
        <p:grpSpPr>
          <a:xfrm>
            <a:off x="4483996" y="10008396"/>
            <a:ext cx="12213770" cy="1249402"/>
            <a:chOff x="4483996" y="10008396"/>
            <a:chExt cx="12213770" cy="1249402"/>
          </a:xfrm>
        </p:grpSpPr>
        <p:sp>
          <p:nvSpPr>
            <p:cNvPr id="87" name="Rectangle 43"/>
            <p:cNvSpPr>
              <a:spLocks noChangeArrowheads="1"/>
            </p:cNvSpPr>
            <p:nvPr/>
          </p:nvSpPr>
          <p:spPr bwMode="auto">
            <a:xfrm>
              <a:off x="9241305" y="10008396"/>
              <a:ext cx="2874495" cy="1249402"/>
            </a:xfrm>
            <a:prstGeom prst="rect">
              <a:avLst/>
            </a:prstGeom>
            <a:noFill/>
            <a:ln w="57150" cmpd="thinThick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xmlns="" id="{C0C8667A-5BA6-4579-AB1D-A06D5C8F6747}"/>
                    </a:ext>
                  </a:extLst>
                </p:cNvPr>
                <p:cNvSpPr txBox="1"/>
                <p:nvPr/>
              </p:nvSpPr>
              <p:spPr>
                <a:xfrm>
                  <a:off x="4483996" y="10242905"/>
                  <a:ext cx="12213770" cy="8560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𝑂𝑀</m:t>
                            </m:r>
                          </m:e>
                        </m:acc>
                        <m:r>
                          <a:rPr lang="en-US" sz="44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400" i="0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oMath>
                    </m:oMathPara>
                  </a14:m>
                  <a:endParaRPr lang="en-US" sz="440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0C8667A-5BA6-4579-AB1D-A06D5C8F67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3996" y="10242905"/>
                  <a:ext cx="12213770" cy="85606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7960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0" grpId="0"/>
      <p:bldP spid="68" grpId="0"/>
      <p:bldP spid="72" grpId="0" animBg="1"/>
      <p:bldP spid="76" grpId="0" animBg="1"/>
      <p:bldP spid="81" grpId="0"/>
      <p:bldP spid="85" grpId="0"/>
      <p:bldP spid="88" grpId="0"/>
      <p:bldP spid="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374029" y="6866456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678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Trong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kh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ô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gian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𝑶𝒙𝒚𝒛</m:t>
                    </m:r>
                    <m:r>
                      <a:rPr lang="en-US" sz="4800" b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0" dirty="0" smtClean="0">
                        <a:latin typeface="Cambria Math" panose="02040503050406030204" pitchFamily="18" charset="0"/>
                      </a:rPr>
                      <m:t>𝐜𝐡𝐨</m:t>
                    </m:r>
                    <m:r>
                      <a:rPr lang="en-US" sz="48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ACOB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678858"/>
              </a:xfrm>
              <a:prstGeom prst="rect">
                <a:avLst/>
              </a:prstGeom>
              <a:blipFill>
                <a:blip r:embed="rId4"/>
                <a:stretch>
                  <a:fillRect l="-1216" t="-2545" b="-17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4600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(−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22365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24112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112" y="5223658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4379933" y="7405655"/>
                <a:ext cx="16908595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933" y="7405655"/>
                <a:ext cx="16908595" cy="925446"/>
              </a:xfrm>
              <a:prstGeom prst="rect">
                <a:avLst/>
              </a:prstGeom>
              <a:blipFill>
                <a:blip r:embed="rId9"/>
                <a:stretch>
                  <a:fillRect l="-1622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11DFEB97-AC77-4E8F-BA12-37AC6CBF85C0}"/>
                  </a:ext>
                </a:extLst>
              </p:cNvPr>
              <p:cNvSpPr/>
              <p:nvPr/>
            </p:nvSpPr>
            <p:spPr>
              <a:xfrm>
                <a:off x="4527371" y="12655539"/>
                <a:ext cx="470592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8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371" y="12655539"/>
                <a:ext cx="4705929" cy="830997"/>
              </a:xfrm>
              <a:prstGeom prst="rect">
                <a:avLst/>
              </a:prstGeom>
              <a:blipFill>
                <a:blip r:embed="rId10"/>
                <a:stretch>
                  <a:fillRect l="-5959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4527371" y="8682587"/>
                <a:ext cx="16122829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ACOB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𝑩𝑶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371" y="8682587"/>
                <a:ext cx="16122829" cy="925446"/>
              </a:xfrm>
              <a:prstGeom prst="rect">
                <a:avLst/>
              </a:prstGeom>
              <a:blipFill>
                <a:blip r:embed="rId11"/>
                <a:stretch>
                  <a:fillRect l="-1739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F7F9EBAE-1270-4FE9-99BC-9A6033427232}"/>
                  </a:ext>
                </a:extLst>
              </p:cNvPr>
              <p:cNvSpPr/>
              <p:nvPr/>
            </p:nvSpPr>
            <p:spPr>
              <a:xfrm>
                <a:off x="5965226" y="9890137"/>
                <a:ext cx="5236174" cy="174002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b="1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226" y="9890137"/>
                <a:ext cx="5236174" cy="17400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C156F458-7C7C-46AC-A9DE-C1232598B1F3}"/>
                  </a:ext>
                </a:extLst>
              </p:cNvPr>
              <p:cNvSpPr/>
              <p:nvPr/>
            </p:nvSpPr>
            <p:spPr>
              <a:xfrm>
                <a:off x="11811000" y="9890137"/>
                <a:ext cx="5236174" cy="174002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0" y="9890137"/>
                <a:ext cx="5236174" cy="17400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8037434" y="5143559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68129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" grpId="0"/>
      <p:bldP spid="77" grpId="0"/>
      <p:bldP spid="51" grpId="0"/>
      <p:bldP spid="52" grpId="0"/>
      <p:bldP spid="56" grpId="0"/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04619" y="6858000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664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Trong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kh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ô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gian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𝑶𝒙𝒚𝒛</m:t>
                    </m:r>
                    <m:r>
                      <a:rPr lang="en-US" sz="4800" b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0" dirty="0" smtClean="0">
                        <a:latin typeface="Cambria Math" panose="02040503050406030204" pitchFamily="18" charset="0"/>
                      </a:rPr>
                      <m:t>𝐜𝐡𝐨</m:t>
                    </m:r>
                    <m:r>
                      <a:rPr lang="en-US" sz="48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664110"/>
              </a:xfrm>
              <a:prstGeom prst="rect">
                <a:avLst/>
              </a:prstGeom>
              <a:blipFill>
                <a:blip r:embed="rId4"/>
                <a:stretch>
                  <a:fillRect t="-8059" b="-1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1870653" y="9821083"/>
                <a:ext cx="8483239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653" y="9821083"/>
                <a:ext cx="8483239" cy="925446"/>
              </a:xfrm>
              <a:prstGeom prst="rect">
                <a:avLst/>
              </a:prstGeom>
              <a:blipFill>
                <a:blip r:embed="rId9"/>
                <a:stretch>
                  <a:fillRect l="-3307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11DFEB97-AC77-4E8F-BA12-37AC6CBF85C0}"/>
                  </a:ext>
                </a:extLst>
              </p:cNvPr>
              <p:cNvSpPr/>
              <p:nvPr/>
            </p:nvSpPr>
            <p:spPr>
              <a:xfrm>
                <a:off x="7758756" y="12497370"/>
                <a:ext cx="470592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8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756" y="12497370"/>
                <a:ext cx="4705929" cy="830997"/>
              </a:xfrm>
              <a:prstGeom prst="rect">
                <a:avLst/>
              </a:prstGeom>
              <a:blipFill>
                <a:blip r:embed="rId10"/>
                <a:stretch>
                  <a:fillRect l="-5959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4788830" y="7299477"/>
                <a:ext cx="867970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</m:oMath>
                </a14:m>
                <a:endPara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30" y="7299477"/>
                <a:ext cx="8679706" cy="830997"/>
              </a:xfrm>
              <a:prstGeom prst="rect">
                <a:avLst/>
              </a:prstGeom>
              <a:blipFill>
                <a:blip r:embed="rId11"/>
                <a:stretch>
                  <a:fillRect l="-3233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F7F9EBAE-1270-4FE9-99BC-9A6033427232}"/>
                  </a:ext>
                </a:extLst>
              </p:cNvPr>
              <p:cNvSpPr/>
              <p:nvPr/>
            </p:nvSpPr>
            <p:spPr>
              <a:xfrm>
                <a:off x="10149037" y="8617829"/>
                <a:ext cx="9052976" cy="342177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sub>
                                  </m:s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sub>
                                  </m:s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sub>
                                  </m:s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800" b="1" i="1" smtClean="0"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sub>
                                  </m:s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vi-VN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9037" y="8617829"/>
                <a:ext cx="9052976" cy="34217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C156F458-7C7C-46AC-A9DE-C1232598B1F3}"/>
                  </a:ext>
                </a:extLst>
              </p:cNvPr>
              <p:cNvSpPr/>
              <p:nvPr/>
            </p:nvSpPr>
            <p:spPr>
              <a:xfrm>
                <a:off x="3249998" y="11048367"/>
                <a:ext cx="5236174" cy="174002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11048367"/>
                <a:ext cx="5236174" cy="17400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7958287" y="499651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01888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77" grpId="0"/>
      <p:bldP spid="51" grpId="0"/>
      <p:bldP spid="52" grpId="0"/>
      <p:bldP spid="56" grpId="0"/>
      <p:bldP spid="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8611" y="239933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𝑨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𝟏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𝒎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,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𝒎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𝟖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bằng 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  <a:blipFill>
                <a:blip r:embed="rId4"/>
                <a:stretch>
                  <a:fillRect l="-1216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−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11DFEB97-AC77-4E8F-BA12-37AC6CBF85C0}"/>
                  </a:ext>
                </a:extLst>
              </p:cNvPr>
              <p:cNvSpPr/>
              <p:nvPr/>
            </p:nvSpPr>
            <p:spPr>
              <a:xfrm>
                <a:off x="5638800" y="12497370"/>
                <a:ext cx="470592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2497370"/>
                <a:ext cx="4705929" cy="830997"/>
              </a:xfrm>
              <a:prstGeom prst="rect">
                <a:avLst/>
              </a:prstGeom>
              <a:blipFill>
                <a:blip r:embed="rId9"/>
                <a:stretch>
                  <a:fillRect l="-5829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4788829" y="7299477"/>
                <a:ext cx="1448977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29" y="7299477"/>
                <a:ext cx="14489771" cy="830997"/>
              </a:xfrm>
              <a:prstGeom prst="rect">
                <a:avLst/>
              </a:prstGeom>
              <a:blipFill>
                <a:blip r:embed="rId10"/>
                <a:stretch>
                  <a:fillRect l="-1935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F7F9EBAE-1270-4FE9-99BC-9A6033427232}"/>
                  </a:ext>
                </a:extLst>
              </p:cNvPr>
              <p:cNvSpPr/>
              <p:nvPr/>
            </p:nvSpPr>
            <p:spPr>
              <a:xfrm>
                <a:off x="5029200" y="8303773"/>
                <a:ext cx="8748563" cy="297382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800" b="1" i="1" smtClean="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num>
                                <m:den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8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8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⇔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vi-VN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8303773"/>
                <a:ext cx="8748563" cy="29738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8862326" y="513785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96649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77" grpId="0"/>
      <p:bldP spid="51" grpId="0"/>
      <p:bldP spid="52" grpId="0"/>
      <p:bldP spid="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8611" y="239933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 hình chiếu của điểm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𝑴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𝟏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𝑶𝒙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𝑯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(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𝒂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;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𝒃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𝐏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𝟑𝐚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+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𝟏𝟓𝐛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bằng 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  <a:blipFill>
                <a:blip r:embed="rId4"/>
                <a:stretch>
                  <a:fillRect l="-1216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48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54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𝟑𝟗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𝟖𝟒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58485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2971800" y="7299477"/>
                <a:ext cx="179831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 chiếu của điểm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𝑴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𝟏𝟑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trục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𝑶𝒙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𝑯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(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𝟏𝟑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;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)</m:t>
                    </m:r>
                  </m:oMath>
                </a14:m>
                <a:endPara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7299477"/>
                <a:ext cx="17983199" cy="830997"/>
              </a:xfrm>
              <a:prstGeom prst="rect">
                <a:avLst/>
              </a:prstGeom>
              <a:blipFill>
                <a:blip r:embed="rId9"/>
                <a:stretch>
                  <a:fillRect l="-1560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9265173" y="4681282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11DFEB97-AC77-4E8F-BA12-37AC6CBF85C0}"/>
                  </a:ext>
                </a:extLst>
              </p:cNvPr>
              <p:cNvSpPr/>
              <p:nvPr/>
            </p:nvSpPr>
            <p:spPr>
              <a:xfrm>
                <a:off x="2971800" y="10192795"/>
                <a:ext cx="1436249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𝟏𝟓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𝟑𝟗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0192795"/>
                <a:ext cx="14362493" cy="830997"/>
              </a:xfrm>
              <a:prstGeom prst="rect">
                <a:avLst/>
              </a:prstGeom>
              <a:blipFill>
                <a:blip r:embed="rId10"/>
                <a:stretch>
                  <a:fillRect l="-195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71801" y="8941843"/>
                <a:ext cx="124206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1" y="8941843"/>
                <a:ext cx="12420600" cy="830997"/>
              </a:xfrm>
              <a:prstGeom prst="rect">
                <a:avLst/>
              </a:prstGeom>
              <a:blipFill>
                <a:blip r:embed="rId11"/>
                <a:stretch>
                  <a:fillRect l="-2258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3987093" y="511037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8107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1" grpId="0"/>
      <p:bldP spid="44" grpId="0"/>
      <p:bldP spid="4" grpId="0"/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49624" y="2624209"/>
            <a:ext cx="23729576" cy="467526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71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664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cho tam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với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,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𝟔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𝟓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,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𝑬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𝑶𝒙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thỏa 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|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𝑬𝑩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𝑬𝑪</m:t>
                        </m:r>
                      </m:e>
                    </m:acc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𝒎𝒊𝒏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664110"/>
              </a:xfrm>
              <a:prstGeom prst="rect">
                <a:avLst/>
              </a:prstGeom>
              <a:blipFill>
                <a:blip r:embed="rId4"/>
                <a:stretch>
                  <a:fillRect l="-1216" t="-8059" b="-1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69856" y="5162122"/>
                <a:ext cx="3543010" cy="2490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856" y="5162122"/>
                <a:ext cx="3543010" cy="24906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578249" y="5223658"/>
                <a:ext cx="4708543" cy="1197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GB" sz="48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249" y="5223658"/>
                <a:ext cx="4708543" cy="1197764"/>
              </a:xfrm>
              <a:prstGeom prst="rect">
                <a:avLst/>
              </a:prstGeom>
              <a:blipFill rotWithShape="0">
                <a:blip r:embed="rId6"/>
                <a:stretch>
                  <a:fillRect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593050" y="5223658"/>
                <a:ext cx="4741244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3050" y="5223658"/>
                <a:ext cx="4741244" cy="17520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17520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1680343" y="7299477"/>
                <a:ext cx="19579457" cy="3195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𝐆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𝑬𝑨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𝑬𝑩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𝑬𝑪</m:t>
                            </m:r>
                          </m:e>
                        </m:acc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𝑬𝑮</m:t>
                        </m:r>
                      </m:e>
                    </m:acc>
                  </m:oMath>
                </a14:m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min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𝐆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lên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𝑶𝒙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343" y="7299477"/>
                <a:ext cx="19579457" cy="3195555"/>
              </a:xfrm>
              <a:prstGeom prst="rect">
                <a:avLst/>
              </a:prstGeom>
              <a:blipFill>
                <a:blip r:embed="rId9"/>
                <a:stretch>
                  <a:fillRect l="-1432" b="-3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8053647" y="554105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60245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1" grpId="0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3485892" cy="907192"/>
            <a:chOff x="7459670" y="7543799"/>
            <a:chExt cx="222770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07435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TRỤC VÀ ĐỘ DÀI ĐẠI SỐ TRÊN TRỤC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119773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3. ĐỘ DÀI ĐẠI SỐ CỦA VECTƠ TRÊN TRỤC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19"/>
              <p:cNvSpPr txBox="1">
                <a:spLocks noChangeArrowheads="1"/>
              </p:cNvSpPr>
              <p:nvPr/>
            </p:nvSpPr>
            <p:spPr bwMode="auto">
              <a:xfrm>
                <a:off x="1862510" y="10684494"/>
                <a:ext cx="4620728" cy="8319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400" b="1" dirty="0">
                    <a:latin typeface="Times New Roman" panose="02020603050405020304" pitchFamily="18" charset="0"/>
                  </a:rPr>
                  <a:t>Kí </a:t>
                </a:r>
                <a:r>
                  <a:rPr lang="en-US" altLang="en-US" sz="4400" b="1" err="1">
                    <a:latin typeface="Times New Roman" panose="02020603050405020304" pitchFamily="18" charset="0"/>
                  </a:rPr>
                  <a:t>hiệu</a:t>
                </a:r>
                <a:r>
                  <a:rPr lang="en-US" altLang="en-US" sz="4400" b="1">
                    <a:latin typeface="Times New Roman" panose="02020603050405020304" pitchFamily="18" charset="0"/>
                  </a:rPr>
                  <a:t>: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bar>
                  </m:oMath>
                </a14:m>
                <a:endParaRPr lang="en-US" altLang="en-US" sz="4400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2510" y="10684494"/>
                <a:ext cx="4620728" cy="831959"/>
              </a:xfrm>
              <a:prstGeom prst="rect">
                <a:avLst/>
              </a:prstGeom>
              <a:blipFill>
                <a:blip r:embed="rId4"/>
                <a:stretch>
                  <a:fillRect l="-5409" t="-8824" b="-345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 Box 18"/>
              <p:cNvSpPr txBox="1">
                <a:spLocks noChangeArrowheads="1"/>
              </p:cNvSpPr>
              <p:nvPr/>
            </p:nvSpPr>
            <p:spPr bwMode="auto">
              <a:xfrm>
                <a:off x="1590075" y="8818870"/>
                <a:ext cx="12506325" cy="856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400" dirty="0">
                    <a:latin typeface="Times New Roman" panose="02020603050405020304" pitchFamily="18" charset="0"/>
                  </a:rPr>
                  <a:t>Ta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gọi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lang="en-US" altLang="en-US" sz="4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là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đô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̣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dài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đại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sô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́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của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đối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với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trục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đã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latin typeface="Times New Roman" panose="02020603050405020304" pitchFamily="18" charset="0"/>
                  </a:rPr>
                  <a:t>cho</a:t>
                </a:r>
                <a:r>
                  <a:rPr lang="en-US" altLang="en-US" sz="4400" dirty="0" smtClean="0">
                    <a:latin typeface="Times New Roman" panose="02020603050405020304" pitchFamily="18" charset="0"/>
                  </a:rPr>
                  <a:t>.</a:t>
                </a:r>
                <a:endParaRPr lang="en-US" altLang="en-US" sz="44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0075" y="8818870"/>
                <a:ext cx="12506325" cy="856068"/>
              </a:xfrm>
              <a:prstGeom prst="rect">
                <a:avLst/>
              </a:prstGeom>
              <a:blipFill>
                <a:blip r:embed="rId5"/>
                <a:stretch>
                  <a:fillRect l="-1999" t="-4286" b="-342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 Box 42"/>
          <p:cNvSpPr txBox="1">
            <a:spLocks noChangeArrowheads="1"/>
          </p:cNvSpPr>
          <p:nvPr/>
        </p:nvSpPr>
        <p:spPr bwMode="auto">
          <a:xfrm>
            <a:off x="1540430" y="7321023"/>
            <a:ext cx="802957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err="1">
                <a:latin typeface="Times New Roman" panose="02020603050405020304" pitchFamily="18" charset="0"/>
              </a:rPr>
              <a:t>Khi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đo</a:t>
            </a:r>
            <a:r>
              <a:rPr lang="en-US" altLang="en-US" sz="4400" dirty="0">
                <a:latin typeface="Times New Roman" panose="02020603050405020304" pitchFamily="18" charset="0"/>
              </a:rPr>
              <a:t>́ có </a:t>
            </a:r>
            <a:r>
              <a:rPr lang="en-US" altLang="en-US" sz="4400" dirty="0" err="1">
                <a:latin typeface="Times New Roman" panose="02020603050405020304" pitchFamily="18" charset="0"/>
              </a:rPr>
              <a:t>duy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nhất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sô</a:t>
            </a:r>
            <a:r>
              <a:rPr lang="en-US" altLang="en-US" sz="4400" dirty="0">
                <a:latin typeface="Times New Roman" panose="02020603050405020304" pitchFamily="18" charset="0"/>
              </a:rPr>
              <a:t>́ a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sao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cho</a:t>
            </a:r>
            <a:r>
              <a:rPr lang="en-US" altLang="en-US" sz="4400" dirty="0">
                <a:latin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 Box 41"/>
              <p:cNvSpPr txBox="1">
                <a:spLocks noChangeArrowheads="1"/>
              </p:cNvSpPr>
              <p:nvPr/>
            </p:nvSpPr>
            <p:spPr bwMode="auto">
              <a:xfrm>
                <a:off x="1590045" y="4326954"/>
                <a:ext cx="10296525" cy="769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400" dirty="0">
                    <a:latin typeface="Times New Roman" panose="02020603050405020304" pitchFamily="18" charset="0"/>
                  </a:rPr>
                  <a:t>Cho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hai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điểm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>
                    <a:latin typeface="Times New Roman" panose="02020603050405020304" pitchFamily="18" charset="0"/>
                  </a:rPr>
                  <a:t>A và 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B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trên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trục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>
                    <a:latin typeface="Times New Roman" panose="02020603050405020304" pitchFamily="18" charset="0"/>
                  </a:rPr>
                  <a:t>(O,</a:t>
                </a:r>
                <a:r>
                  <a:rPr lang="en-US" sz="440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en-US" sz="44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0045" y="4326954"/>
                <a:ext cx="10296525" cy="769937"/>
              </a:xfrm>
              <a:prstGeom prst="rect">
                <a:avLst/>
              </a:prstGeom>
              <a:blipFill>
                <a:blip r:embed="rId6"/>
                <a:stretch>
                  <a:fillRect l="-2427" t="-18254" b="-373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ext Box 73"/>
          <p:cNvSpPr txBox="1">
            <a:spLocks noChangeArrowheads="1"/>
          </p:cNvSpPr>
          <p:nvPr/>
        </p:nvSpPr>
        <p:spPr bwMode="auto">
          <a:xfrm>
            <a:off x="6433991" y="10661635"/>
            <a:ext cx="24822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vậy</a:t>
            </a:r>
            <a:r>
              <a:rPr lang="en-US" altLang="en-US" sz="4400" b="1" dirty="0"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122" name="Group 65"/>
          <p:cNvGrpSpPr>
            <a:grpSpLocks/>
          </p:cNvGrpSpPr>
          <p:nvPr/>
        </p:nvGrpSpPr>
        <p:grpSpPr bwMode="auto">
          <a:xfrm>
            <a:off x="3170125" y="5334000"/>
            <a:ext cx="7416800" cy="1692275"/>
            <a:chOff x="385" y="1161"/>
            <a:chExt cx="4672" cy="1066"/>
          </a:xfrm>
        </p:grpSpPr>
        <p:sp>
          <p:nvSpPr>
            <p:cNvPr id="123" name="Line 51"/>
            <p:cNvSpPr>
              <a:spLocks noChangeShapeType="1"/>
            </p:cNvSpPr>
            <p:nvPr/>
          </p:nvSpPr>
          <p:spPr bwMode="auto">
            <a:xfrm>
              <a:off x="385" y="1660"/>
              <a:ext cx="467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grpSp>
          <p:nvGrpSpPr>
            <p:cNvPr id="124" name="Group 52"/>
            <p:cNvGrpSpPr>
              <a:grpSpLocks/>
            </p:cNvGrpSpPr>
            <p:nvPr/>
          </p:nvGrpSpPr>
          <p:grpSpPr bwMode="auto">
            <a:xfrm>
              <a:off x="2309" y="1642"/>
              <a:ext cx="408" cy="585"/>
              <a:chOff x="2309" y="2051"/>
              <a:chExt cx="408" cy="585"/>
            </a:xfrm>
          </p:grpSpPr>
          <p:sp>
            <p:nvSpPr>
              <p:cNvPr id="127" name="Oval 53"/>
              <p:cNvSpPr>
                <a:spLocks noChangeArrowheads="1"/>
              </p:cNvSpPr>
              <p:nvPr/>
            </p:nvSpPr>
            <p:spPr bwMode="auto">
              <a:xfrm>
                <a:off x="2426" y="2051"/>
                <a:ext cx="46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4400"/>
              </a:p>
            </p:txBody>
          </p:sp>
          <p:sp>
            <p:nvSpPr>
              <p:cNvPr id="128" name="Text Box 54"/>
              <p:cNvSpPr txBox="1">
                <a:spLocks noChangeArrowheads="1"/>
              </p:cNvSpPr>
              <p:nvPr/>
            </p:nvSpPr>
            <p:spPr bwMode="auto">
              <a:xfrm>
                <a:off x="2309" y="2151"/>
                <a:ext cx="408" cy="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400" b="1">
                    <a:latin typeface="Times New Roman" panose="02020603050405020304" pitchFamily="18" charset="0"/>
                  </a:rPr>
                  <a:t>O</a:t>
                </a:r>
              </a:p>
            </p:txBody>
          </p:sp>
        </p:grpSp>
        <p:sp>
          <p:nvSpPr>
            <p:cNvPr id="125" name="Line 55"/>
            <p:cNvSpPr>
              <a:spLocks noChangeShapeType="1"/>
            </p:cNvSpPr>
            <p:nvPr/>
          </p:nvSpPr>
          <p:spPr bwMode="auto">
            <a:xfrm>
              <a:off x="2444" y="1660"/>
              <a:ext cx="6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graphicFrame>
          <p:nvGraphicFramePr>
            <p:cNvPr id="126" name="Object 56"/>
            <p:cNvGraphicFramePr>
              <a:graphicFrameLocks noChangeAspect="1"/>
            </p:cNvGraphicFramePr>
            <p:nvPr/>
          </p:nvGraphicFramePr>
          <p:xfrm>
            <a:off x="2653" y="1161"/>
            <a:ext cx="216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3" name="Equation" r:id="rId7" imgW="114120" imgH="215640" progId="Equation.DSMT4">
                    <p:embed/>
                  </p:oleObj>
                </mc:Choice>
                <mc:Fallback>
                  <p:oleObj name="Equation" r:id="rId7" imgW="1141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3" y="1161"/>
                          <a:ext cx="216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9" name="Group 57"/>
          <p:cNvGrpSpPr>
            <a:grpSpLocks/>
          </p:cNvGrpSpPr>
          <p:nvPr/>
        </p:nvGrpSpPr>
        <p:grpSpPr bwMode="auto">
          <a:xfrm>
            <a:off x="9002600" y="5478462"/>
            <a:ext cx="647700" cy="692150"/>
            <a:chOff x="4059" y="1661"/>
            <a:chExt cx="408" cy="436"/>
          </a:xfrm>
        </p:grpSpPr>
        <p:sp>
          <p:nvSpPr>
            <p:cNvPr id="130" name="Oval 58"/>
            <p:cNvSpPr>
              <a:spLocks noChangeArrowheads="1"/>
            </p:cNvSpPr>
            <p:nvPr/>
          </p:nvSpPr>
          <p:spPr bwMode="auto">
            <a:xfrm>
              <a:off x="4250" y="2051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Text Box 59"/>
            <p:cNvSpPr txBox="1">
              <a:spLocks noChangeArrowheads="1"/>
            </p:cNvSpPr>
            <p:nvPr/>
          </p:nvSpPr>
          <p:spPr bwMode="auto">
            <a:xfrm>
              <a:off x="4059" y="1661"/>
              <a:ext cx="4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32" name="Group 60"/>
          <p:cNvGrpSpPr>
            <a:grpSpLocks/>
          </p:cNvGrpSpPr>
          <p:nvPr/>
        </p:nvGrpSpPr>
        <p:grpSpPr bwMode="auto">
          <a:xfrm>
            <a:off x="7994537" y="5470525"/>
            <a:ext cx="647700" cy="692150"/>
            <a:chOff x="4059" y="1661"/>
            <a:chExt cx="408" cy="436"/>
          </a:xfrm>
        </p:grpSpPr>
        <p:sp>
          <p:nvSpPr>
            <p:cNvPr id="133" name="Oval 61"/>
            <p:cNvSpPr>
              <a:spLocks noChangeArrowheads="1"/>
            </p:cNvSpPr>
            <p:nvPr/>
          </p:nvSpPr>
          <p:spPr bwMode="auto">
            <a:xfrm>
              <a:off x="4250" y="2051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Text Box 62"/>
            <p:cNvSpPr txBox="1">
              <a:spLocks noChangeArrowheads="1"/>
            </p:cNvSpPr>
            <p:nvPr/>
          </p:nvSpPr>
          <p:spPr bwMode="auto">
            <a:xfrm>
              <a:off x="4059" y="1661"/>
              <a:ext cx="4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69E39433-707F-4582-8C45-694EACF4FBFD}"/>
              </a:ext>
            </a:extLst>
          </p:cNvPr>
          <p:cNvGrpSpPr/>
          <p:nvPr/>
        </p:nvGrpSpPr>
        <p:grpSpPr>
          <a:xfrm>
            <a:off x="4480040" y="7081839"/>
            <a:ext cx="12213770" cy="1249402"/>
            <a:chOff x="4483996" y="10008396"/>
            <a:chExt cx="12213770" cy="1249402"/>
          </a:xfrm>
        </p:grpSpPr>
        <p:sp>
          <p:nvSpPr>
            <p:cNvPr id="39" name="Rectangle 43">
              <a:extLst>
                <a:ext uri="{FF2B5EF4-FFF2-40B4-BE49-F238E27FC236}">
                  <a16:creationId xmlns:a16="http://schemas.microsoft.com/office/drawing/2014/main" xmlns="" id="{E35819D4-D037-4C15-A5D1-71EA51038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1305" y="10008396"/>
              <a:ext cx="2874495" cy="1249402"/>
            </a:xfrm>
            <a:prstGeom prst="rect">
              <a:avLst/>
            </a:prstGeom>
            <a:noFill/>
            <a:ln w="57150" cmpd="thinThick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xmlns="" id="{EF1D72B3-197A-49AF-A0A3-505DC69E42B3}"/>
                    </a:ext>
                  </a:extLst>
                </p:cNvPr>
                <p:cNvSpPr txBox="1"/>
                <p:nvPr/>
              </p:nvSpPr>
              <p:spPr>
                <a:xfrm>
                  <a:off x="4483996" y="10242905"/>
                  <a:ext cx="12213770" cy="8560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4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4400" i="0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oMath>
                    </m:oMathPara>
                  </a14:m>
                  <a:endParaRPr lang="en-US" sz="440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F1D72B3-197A-49AF-A0A3-505DC69E42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3996" y="10242905"/>
                  <a:ext cx="12213770" cy="85606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0D57FFE7-17DF-4093-B87D-303B6D2A1E46}"/>
              </a:ext>
            </a:extLst>
          </p:cNvPr>
          <p:cNvGrpSpPr/>
          <p:nvPr/>
        </p:nvGrpSpPr>
        <p:grpSpPr>
          <a:xfrm>
            <a:off x="4480040" y="10267051"/>
            <a:ext cx="12213770" cy="1249402"/>
            <a:chOff x="4483996" y="10008396"/>
            <a:chExt cx="12213770" cy="1249402"/>
          </a:xfrm>
        </p:grpSpPr>
        <p:sp>
          <p:nvSpPr>
            <p:cNvPr id="45" name="Rectangle 43">
              <a:extLst>
                <a:ext uri="{FF2B5EF4-FFF2-40B4-BE49-F238E27FC236}">
                  <a16:creationId xmlns:a16="http://schemas.microsoft.com/office/drawing/2014/main" xmlns="" id="{74AFEB43-3481-49F5-8107-F96D71BB3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1305" y="10008396"/>
              <a:ext cx="2874495" cy="1249402"/>
            </a:xfrm>
            <a:prstGeom prst="rect">
              <a:avLst/>
            </a:prstGeom>
            <a:noFill/>
            <a:ln w="57150" cmpd="thinThick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xmlns="" id="{39A3DE7D-3909-4817-96D1-1B753EDA08A6}"/>
                    </a:ext>
                  </a:extLst>
                </p:cNvPr>
                <p:cNvSpPr txBox="1"/>
                <p:nvPr/>
              </p:nvSpPr>
              <p:spPr>
                <a:xfrm>
                  <a:off x="4483996" y="10242905"/>
                  <a:ext cx="12213770" cy="8490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ba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oMath>
                    </m:oMathPara>
                  </a14:m>
                  <a:endParaRPr lang="en-US" sz="440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9A3DE7D-3909-4817-96D1-1B753EDA08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3996" y="10242905"/>
                  <a:ext cx="12213770" cy="84907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1346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0" grpId="0"/>
      <p:bldP spid="93" grpId="0"/>
      <p:bldP spid="97" grpId="0"/>
      <p:bldP spid="99" grpId="0"/>
      <p:bldP spid="1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4"/>
            <a:ext cx="13485892" cy="872732"/>
            <a:chOff x="7459670" y="7543799"/>
            <a:chExt cx="22277018" cy="87284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0743502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TRỤC VÀ ĐỘ DÀI ĐẠI SỐ TRÊN TRỤC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829302" y="7640053"/>
                  <a:ext cx="667817" cy="769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44" name="Text Box 57"/>
          <p:cNvSpPr txBox="1">
            <a:spLocks noChangeArrowheads="1"/>
          </p:cNvSpPr>
          <p:nvPr/>
        </p:nvSpPr>
        <p:spPr bwMode="auto">
          <a:xfrm>
            <a:off x="5362661" y="4495800"/>
            <a:ext cx="3206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145" name="Group 77"/>
          <p:cNvGrpSpPr>
            <a:grpSpLocks/>
          </p:cNvGrpSpPr>
          <p:nvPr/>
        </p:nvGrpSpPr>
        <p:grpSpPr bwMode="auto">
          <a:xfrm>
            <a:off x="4552411" y="4338766"/>
            <a:ext cx="8650539" cy="961159"/>
            <a:chOff x="1595" y="2212"/>
            <a:chExt cx="4133" cy="531"/>
          </a:xfrm>
        </p:grpSpPr>
        <p:sp>
          <p:nvSpPr>
            <p:cNvPr id="146" name="Line 32"/>
            <p:cNvSpPr>
              <a:spLocks noChangeShapeType="1"/>
            </p:cNvSpPr>
            <p:nvPr/>
          </p:nvSpPr>
          <p:spPr bwMode="auto">
            <a:xfrm>
              <a:off x="1595" y="2292"/>
              <a:ext cx="390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Oval 33"/>
            <p:cNvSpPr>
              <a:spLocks noChangeArrowheads="1"/>
            </p:cNvSpPr>
            <p:nvPr/>
          </p:nvSpPr>
          <p:spPr bwMode="auto">
            <a:xfrm>
              <a:off x="3285" y="2265"/>
              <a:ext cx="81" cy="5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Line 34"/>
            <p:cNvSpPr>
              <a:spLocks noChangeShapeType="1"/>
            </p:cNvSpPr>
            <p:nvPr/>
          </p:nvSpPr>
          <p:spPr bwMode="auto">
            <a:xfrm>
              <a:off x="3366" y="2292"/>
              <a:ext cx="24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Line 35"/>
            <p:cNvSpPr>
              <a:spLocks noChangeShapeType="1"/>
            </p:cNvSpPr>
            <p:nvPr/>
          </p:nvSpPr>
          <p:spPr bwMode="auto">
            <a:xfrm>
              <a:off x="3607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Line 36"/>
            <p:cNvSpPr>
              <a:spLocks noChangeShapeType="1"/>
            </p:cNvSpPr>
            <p:nvPr/>
          </p:nvSpPr>
          <p:spPr bwMode="auto">
            <a:xfrm>
              <a:off x="3848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Line 37"/>
            <p:cNvSpPr>
              <a:spLocks noChangeShapeType="1"/>
            </p:cNvSpPr>
            <p:nvPr/>
          </p:nvSpPr>
          <p:spPr bwMode="auto">
            <a:xfrm>
              <a:off x="4090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Line 38"/>
            <p:cNvSpPr>
              <a:spLocks noChangeShapeType="1"/>
            </p:cNvSpPr>
            <p:nvPr/>
          </p:nvSpPr>
          <p:spPr bwMode="auto">
            <a:xfrm>
              <a:off x="4331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Line 39"/>
            <p:cNvSpPr>
              <a:spLocks noChangeShapeType="1"/>
            </p:cNvSpPr>
            <p:nvPr/>
          </p:nvSpPr>
          <p:spPr bwMode="auto">
            <a:xfrm>
              <a:off x="4573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Line 40"/>
            <p:cNvSpPr>
              <a:spLocks noChangeShapeType="1"/>
            </p:cNvSpPr>
            <p:nvPr/>
          </p:nvSpPr>
          <p:spPr bwMode="auto">
            <a:xfrm>
              <a:off x="4814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Line 41"/>
            <p:cNvSpPr>
              <a:spLocks noChangeShapeType="1"/>
            </p:cNvSpPr>
            <p:nvPr/>
          </p:nvSpPr>
          <p:spPr bwMode="auto">
            <a:xfrm>
              <a:off x="5056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Line 42"/>
            <p:cNvSpPr>
              <a:spLocks noChangeShapeType="1"/>
            </p:cNvSpPr>
            <p:nvPr/>
          </p:nvSpPr>
          <p:spPr bwMode="auto">
            <a:xfrm>
              <a:off x="3044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Line 43"/>
            <p:cNvSpPr>
              <a:spLocks noChangeShapeType="1"/>
            </p:cNvSpPr>
            <p:nvPr/>
          </p:nvSpPr>
          <p:spPr bwMode="auto">
            <a:xfrm>
              <a:off x="2802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Line 44"/>
            <p:cNvSpPr>
              <a:spLocks noChangeShapeType="1"/>
            </p:cNvSpPr>
            <p:nvPr/>
          </p:nvSpPr>
          <p:spPr bwMode="auto">
            <a:xfrm>
              <a:off x="2561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Line 45"/>
            <p:cNvSpPr>
              <a:spLocks noChangeShapeType="1"/>
            </p:cNvSpPr>
            <p:nvPr/>
          </p:nvSpPr>
          <p:spPr bwMode="auto">
            <a:xfrm>
              <a:off x="2319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Line 46"/>
            <p:cNvSpPr>
              <a:spLocks noChangeShapeType="1"/>
            </p:cNvSpPr>
            <p:nvPr/>
          </p:nvSpPr>
          <p:spPr bwMode="auto">
            <a:xfrm>
              <a:off x="2078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Line 47"/>
            <p:cNvSpPr>
              <a:spLocks noChangeShapeType="1"/>
            </p:cNvSpPr>
            <p:nvPr/>
          </p:nvSpPr>
          <p:spPr bwMode="auto">
            <a:xfrm>
              <a:off x="1836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Text Box 51"/>
            <p:cNvSpPr txBox="1">
              <a:spLocks noChangeArrowheads="1"/>
            </p:cNvSpPr>
            <p:nvPr/>
          </p:nvSpPr>
          <p:spPr bwMode="auto">
            <a:xfrm>
              <a:off x="3205" y="2318"/>
              <a:ext cx="281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altLang="en-US" sz="4400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63" name="Text Box 52"/>
            <p:cNvSpPr txBox="1">
              <a:spLocks noChangeArrowheads="1"/>
            </p:cNvSpPr>
            <p:nvPr/>
          </p:nvSpPr>
          <p:spPr bwMode="auto">
            <a:xfrm>
              <a:off x="5498" y="2212"/>
              <a:ext cx="230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altLang="en-US" sz="440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64" name="Text Box 53"/>
            <p:cNvSpPr txBox="1">
              <a:spLocks noChangeArrowheads="1"/>
            </p:cNvSpPr>
            <p:nvPr/>
          </p:nvSpPr>
          <p:spPr bwMode="auto">
            <a:xfrm>
              <a:off x="4242" y="2318"/>
              <a:ext cx="250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alt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65" name="Oval 54"/>
            <p:cNvSpPr>
              <a:spLocks noChangeArrowheads="1"/>
            </p:cNvSpPr>
            <p:nvPr/>
          </p:nvSpPr>
          <p:spPr bwMode="auto">
            <a:xfrm>
              <a:off x="2641" y="2265"/>
              <a:ext cx="81" cy="5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Oval 55"/>
            <p:cNvSpPr>
              <a:spLocks noChangeArrowheads="1"/>
            </p:cNvSpPr>
            <p:nvPr/>
          </p:nvSpPr>
          <p:spPr bwMode="auto">
            <a:xfrm>
              <a:off x="2038" y="2265"/>
              <a:ext cx="80" cy="5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Oval 56"/>
            <p:cNvSpPr>
              <a:spLocks noChangeArrowheads="1"/>
            </p:cNvSpPr>
            <p:nvPr/>
          </p:nvSpPr>
          <p:spPr bwMode="auto">
            <a:xfrm>
              <a:off x="4291" y="2265"/>
              <a:ext cx="81" cy="5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Text Box 58"/>
            <p:cNvSpPr txBox="1">
              <a:spLocks noChangeArrowheads="1"/>
            </p:cNvSpPr>
            <p:nvPr/>
          </p:nvSpPr>
          <p:spPr bwMode="auto">
            <a:xfrm>
              <a:off x="2561" y="2318"/>
              <a:ext cx="241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alt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graphicFrame>
          <p:nvGraphicFramePr>
            <p:cNvPr id="169" name="Object 76"/>
            <p:cNvGraphicFramePr>
              <a:graphicFrameLocks noChangeAspect="1"/>
            </p:cNvGraphicFramePr>
            <p:nvPr/>
          </p:nvGraphicFramePr>
          <p:xfrm>
            <a:off x="3486" y="2318"/>
            <a:ext cx="258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33" name="Equation" r:id="rId4" imgW="126720" imgH="177480" progId="Equation.DSMT4">
                    <p:embed/>
                  </p:oleObj>
                </mc:Choice>
                <mc:Fallback>
                  <p:oleObj name="Equation" r:id="rId4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6" y="2318"/>
                          <a:ext cx="258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0" name="Text Box 30"/>
          <p:cNvSpPr txBox="1">
            <a:spLocks noChangeArrowheads="1"/>
          </p:cNvSpPr>
          <p:nvPr/>
        </p:nvSpPr>
        <p:spPr bwMode="auto">
          <a:xfrm>
            <a:off x="1695914" y="2991976"/>
            <a:ext cx="115030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VD1: 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 </a:t>
            </a:r>
            <a:r>
              <a:rPr lang="en-US" alt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 Box 59"/>
              <p:cNvSpPr txBox="1">
                <a:spLocks noChangeArrowheads="1"/>
              </p:cNvSpPr>
              <p:nvPr/>
            </p:nvSpPr>
            <p:spPr bwMode="auto">
              <a:xfrm>
                <a:off x="3107059" y="5531541"/>
                <a:ext cx="8956338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71" name="Text 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7059" y="5531541"/>
                <a:ext cx="8956338" cy="769441"/>
              </a:xfrm>
              <a:prstGeom prst="rect">
                <a:avLst/>
              </a:prstGeom>
              <a:blipFill>
                <a:blip r:embed="rId6"/>
                <a:stretch>
                  <a:fillRect l="-2791" t="-14961" b="-370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xmlns="" id="{FD20AD5C-1578-4784-9158-09A0738DB3AF}"/>
              </a:ext>
            </a:extLst>
          </p:cNvPr>
          <p:cNvGrpSpPr/>
          <p:nvPr/>
        </p:nvGrpSpPr>
        <p:grpSpPr>
          <a:xfrm>
            <a:off x="1828800" y="7710907"/>
            <a:ext cx="22736076" cy="5715000"/>
            <a:chOff x="1205494" y="6947472"/>
            <a:chExt cx="22139783" cy="6539928"/>
          </a:xfrm>
        </p:grpSpPr>
        <p:sp>
          <p:nvSpPr>
            <p:cNvPr id="182" name="Rounded Rectangle 124">
              <a:extLst>
                <a:ext uri="{FF2B5EF4-FFF2-40B4-BE49-F238E27FC236}">
                  <a16:creationId xmlns:a16="http://schemas.microsoft.com/office/drawing/2014/main" xmlns="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xmlns="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956133"/>
              <a:chOff x="1205494" y="6947472"/>
              <a:chExt cx="3322466" cy="956133"/>
            </a:xfrm>
          </p:grpSpPr>
          <p:sp>
            <p:nvSpPr>
              <p:cNvPr id="184" name="Freeform 20">
                <a:extLst>
                  <a:ext uri="{FF2B5EF4-FFF2-40B4-BE49-F238E27FC236}">
                    <a16:creationId xmlns:a16="http://schemas.microsoft.com/office/drawing/2014/main" xmlns="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xmlns="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6" y="7023099"/>
                <a:ext cx="2111898" cy="880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Round Diagonal Corner Rectangle 128">
                <a:extLst>
                  <a:ext uri="{FF2B5EF4-FFF2-40B4-BE49-F238E27FC236}">
                    <a16:creationId xmlns:a16="http://schemas.microsoft.com/office/drawing/2014/main" xmlns="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7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7" name="Freeform 15">
                <a:extLst>
                  <a:ext uri="{FF2B5EF4-FFF2-40B4-BE49-F238E27FC236}">
                    <a16:creationId xmlns:a16="http://schemas.microsoft.com/office/drawing/2014/main" xmlns="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 Box 67"/>
              <p:cNvSpPr txBox="1">
                <a:spLocks noChangeArrowheads="1"/>
              </p:cNvSpPr>
              <p:nvPr/>
            </p:nvSpPr>
            <p:spPr bwMode="auto">
              <a:xfrm>
                <a:off x="4921586" y="8432589"/>
                <a:ext cx="12756814" cy="856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altLang="en-US" sz="44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Vì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4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4400"/>
                  <a:t> </a:t>
                </a:r>
                <a:r>
                  <a:rPr lang="en-US" altLang="en-US" sz="44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altLang="en-US" sz="44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9" name="Text 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1586" y="8432589"/>
                <a:ext cx="12756814" cy="856068"/>
              </a:xfrm>
              <a:prstGeom prst="rect">
                <a:avLst/>
              </a:prstGeom>
              <a:blipFill>
                <a:blip r:embed="rId7"/>
                <a:stretch>
                  <a:fillRect l="-1911" t="-4965" b="-3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68"/>
              <p:cNvSpPr txBox="1">
                <a:spLocks noChangeArrowheads="1"/>
              </p:cNvSpPr>
              <p:nvPr/>
            </p:nvSpPr>
            <p:spPr bwMode="auto">
              <a:xfrm>
                <a:off x="2301873" y="6574199"/>
                <a:ext cx="11914628" cy="882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b)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</m:oMath>
                </a14:m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 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1873" y="6574199"/>
                <a:ext cx="11914628" cy="882165"/>
              </a:xfrm>
              <a:prstGeom prst="rect">
                <a:avLst/>
              </a:prstGeom>
              <a:blipFill>
                <a:blip r:embed="rId8"/>
                <a:stretch>
                  <a:fillRect l="-2098" t="-690" b="-324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59"/>
              <p:cNvSpPr txBox="1">
                <a:spLocks noChangeArrowheads="1"/>
              </p:cNvSpPr>
              <p:nvPr/>
            </p:nvSpPr>
            <p:spPr bwMode="auto">
              <a:xfrm>
                <a:off x="5074317" y="11333064"/>
                <a:ext cx="7125327" cy="1533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4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9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⇒</m:t>
                    </m:r>
                    <m:bar>
                      <m:barPr>
                        <m:pos m:val="top"/>
                        <m:ctrlPr>
                          <a:rPr lang="en-US" sz="44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bar>
                    <m:r>
                      <a:rPr lang="en-US" sz="4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4400"/>
              </a:p>
              <a:p>
                <a:pPr>
                  <a:buClrTx/>
                  <a:buFontTx/>
                  <a:buNone/>
                </a:pPr>
                <a:endParaRPr lang="en-US" altLang="en-US" sz="44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 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4317" y="11333064"/>
                <a:ext cx="7125327" cy="1533177"/>
              </a:xfrm>
              <a:prstGeom prst="rect">
                <a:avLst/>
              </a:prstGeom>
              <a:blipFill>
                <a:blip r:embed="rId9"/>
                <a:stretch>
                  <a:fillRect l="-3422" t="-2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67">
                <a:extLst>
                  <a:ext uri="{FF2B5EF4-FFF2-40B4-BE49-F238E27FC236}">
                    <a16:creationId xmlns:a16="http://schemas.microsoft.com/office/drawing/2014/main" xmlns="" id="{2BD35A0D-2255-4635-8F32-DF3523332F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5351" y="9500500"/>
                <a:ext cx="12756814" cy="856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44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Vì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4400"/>
                  <a:t> </a:t>
                </a:r>
                <a:r>
                  <a:rPr lang="en-US" altLang="en-US" sz="44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4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endParaRPr lang="en-US" altLang="en-US" sz="44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 Box 67">
                <a:extLst>
                  <a:ext uri="{FF2B5EF4-FFF2-40B4-BE49-F238E27FC236}">
                    <a16:creationId xmlns:a16="http://schemas.microsoft.com/office/drawing/2014/main" id="{2BD35A0D-2255-4635-8F32-DF3523332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5351" y="9500500"/>
                <a:ext cx="12756814" cy="856068"/>
              </a:xfrm>
              <a:prstGeom prst="rect">
                <a:avLst/>
              </a:prstGeom>
              <a:blipFill>
                <a:blip r:embed="rId10"/>
                <a:stretch>
                  <a:fillRect l="-1960" t="-4965" b="-3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 Box 67">
                <a:extLst>
                  <a:ext uri="{FF2B5EF4-FFF2-40B4-BE49-F238E27FC236}">
                    <a16:creationId xmlns:a16="http://schemas.microsoft.com/office/drawing/2014/main" xmlns="" id="{6341AD0C-B481-47DC-AB6E-0B04488393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9985" y="10406459"/>
                <a:ext cx="12756814" cy="856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44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Vì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4400"/>
                  <a:t> </a:t>
                </a:r>
                <a:r>
                  <a:rPr lang="en-US" altLang="en-US" sz="44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44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altLang="en-US" sz="44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4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-2,5</a:t>
                </a:r>
                <a:endParaRPr lang="en-US" altLang="en-US" sz="44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 Box 67">
                <a:extLst>
                  <a:ext uri="{FF2B5EF4-FFF2-40B4-BE49-F238E27FC236}">
                    <a16:creationId xmlns:a16="http://schemas.microsoft.com/office/drawing/2014/main" id="{6341AD0C-B481-47DC-AB6E-0B0448839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985" y="10406459"/>
                <a:ext cx="12756814" cy="856068"/>
              </a:xfrm>
              <a:prstGeom prst="rect">
                <a:avLst/>
              </a:prstGeom>
              <a:blipFill>
                <a:blip r:embed="rId11"/>
                <a:stretch>
                  <a:fillRect l="-1911" t="-4965" b="-3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EF5CEA1F-1BAA-49A5-8071-DBB6AD1E5805}"/>
                  </a:ext>
                </a:extLst>
              </p:cNvPr>
              <p:cNvSpPr txBox="1"/>
              <p:nvPr/>
            </p:nvSpPr>
            <p:spPr>
              <a:xfrm>
                <a:off x="2301873" y="12280301"/>
                <a:ext cx="12331336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𝐶𝐴</m:t>
                          </m:r>
                        </m:e>
                      </m:acc>
                      <m:r>
                        <a:rPr lang="en-US" sz="4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i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44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i="0">
                          <a:latin typeface="Cambria Math" panose="020405030504060302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en-US" sz="4400" i="0">
                          <a:latin typeface="Cambria Math" panose="02040503050406030204" pitchFamily="18" charset="0"/>
                        </a:rPr>
                        <m:t>⇒</m:t>
                      </m:r>
                      <m:bar>
                        <m:barPr>
                          <m:pos m:val="top"/>
                          <m:ctrlPr>
                            <a:rPr lang="en-US" sz="44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𝐶𝐴</m:t>
                          </m:r>
                        </m:e>
                      </m:bar>
                      <m:r>
                        <a:rPr lang="en-US" sz="4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i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44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i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F5CEA1F-1BAA-49A5-8071-DBB6AD1E5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873" y="12280301"/>
                <a:ext cx="12331336" cy="8560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81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70" grpId="0"/>
      <p:bldP spid="171" grpId="0"/>
      <p:bldP spid="189" grpId="0"/>
      <p:bldP spid="61" grpId="0"/>
      <p:bldP spid="66" grpId="0"/>
      <p:bldP spid="70" grpId="0"/>
      <p:bldP spid="71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4"/>
            <a:ext cx="13485892" cy="872732"/>
            <a:chOff x="7459670" y="7543799"/>
            <a:chExt cx="22277018" cy="87284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0743502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TRỤC VÀ ĐỘ DÀI ĐẠI SỐ TRÊN TRỤC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85612" y="7640053"/>
                  <a:ext cx="755199" cy="769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119773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3. ĐỘ DÀI ĐẠI SỐ CỦA VECTƠ TRÊN TRỤC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53" name="Text Box 40"/>
          <p:cNvSpPr txBox="1">
            <a:spLocks noChangeArrowheads="1"/>
          </p:cNvSpPr>
          <p:nvPr/>
        </p:nvSpPr>
        <p:spPr bwMode="auto">
          <a:xfrm>
            <a:off x="1261270" y="3936246"/>
            <a:ext cx="34528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0707C9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4400" b="1" dirty="0" err="1">
                <a:solidFill>
                  <a:srgbClr val="0707C9"/>
                </a:solidFill>
                <a:latin typeface="Times New Roman" panose="02020603050405020304" pitchFamily="18" charset="0"/>
              </a:rPr>
              <a:t>Nhận</a:t>
            </a:r>
            <a:r>
              <a:rPr lang="en-US" altLang="en-US" sz="4400" b="1" dirty="0">
                <a:solidFill>
                  <a:srgbClr val="0707C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707C9"/>
                </a:solidFill>
                <a:latin typeface="Times New Roman" panose="02020603050405020304" pitchFamily="18" charset="0"/>
              </a:rPr>
              <a:t>xét</a:t>
            </a:r>
            <a:r>
              <a:rPr lang="en-US" altLang="en-US" sz="4400" b="1" dirty="0">
                <a:solidFill>
                  <a:srgbClr val="0707C9"/>
                </a:solidFill>
                <a:latin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20DD7DDE-5DDC-49D4-9CFD-4CCF3BC011FF}"/>
                  </a:ext>
                </a:extLst>
              </p:cNvPr>
              <p:cNvSpPr txBox="1"/>
              <p:nvPr/>
            </p:nvSpPr>
            <p:spPr>
              <a:xfrm>
                <a:off x="1298280" y="4716573"/>
                <a:ext cx="19199519" cy="4802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hai điểm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trục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)</m:t>
                    </m:r>
                  </m:oMath>
                </a14:m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ba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</m:oMath>
                </a14:m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cùng hướng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ba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ba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ngược hướng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ba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ba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lần lượt có tọa độ là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ba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0DD7DDE-5DDC-49D4-9CFD-4CCF3BC01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280" y="4716573"/>
                <a:ext cx="19199519" cy="4802661"/>
              </a:xfrm>
              <a:prstGeom prst="rect">
                <a:avLst/>
              </a:prstGeom>
              <a:blipFill>
                <a:blip r:embed="rId3"/>
                <a:stretch>
                  <a:fillRect l="-1302" t="-1777" b="-5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15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3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TRỤC TỌA ĐỘ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9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414134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1. ĐỊNH NGHĨA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B7EEB832-8DE2-4BFF-B485-13298A5C3F25}"/>
                  </a:ext>
                </a:extLst>
              </p:cNvPr>
              <p:cNvSpPr/>
              <p:nvPr/>
            </p:nvSpPr>
            <p:spPr>
              <a:xfrm>
                <a:off x="1572486" y="8704070"/>
                <a:ext cx="6885714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 </a:t>
                </a:r>
                <a14:m>
                  <m:oMath xmlns:m="http://schemas.openxmlformats.org/officeDocument/2006/math">
                    <m:r>
                      <a:rPr lang="en-US" sz="4400" dirty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Đ</m:t>
                    </m:r>
                    <m:r>
                      <m:rPr>
                        <m:sty m:val="p"/>
                      </m:rPr>
                      <a:rPr lang="en-US" sz="4400" b="0" i="0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i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ể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𝑚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4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gốc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tọa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độ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7EEB832-8DE2-4BFF-B485-13298A5C3F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486" y="8704070"/>
                <a:ext cx="6885714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3628" t="-18254" b="-3730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70C30C76-1211-43DB-85F5-CEED1B9286ED}"/>
                  </a:ext>
                </a:extLst>
              </p:cNvPr>
              <p:cNvSpPr/>
              <p:nvPr/>
            </p:nvSpPr>
            <p:spPr>
              <a:xfrm>
                <a:off x="1539456" y="9907704"/>
                <a:ext cx="14515337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vectơ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đơn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vị</a:t>
                </a:r>
                <a:r>
                  <a:rPr lang="en-US" sz="4400" dirty="0"/>
                  <a:t>, </a:t>
                </a:r>
                <a:r>
                  <a:rPr lang="en-US" sz="4400" dirty="0" err="1"/>
                  <a:t>nghĩa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0C30C76-1211-43DB-85F5-CEED1B9286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56" y="9907704"/>
                <a:ext cx="14515337" cy="769441"/>
              </a:xfrm>
              <a:prstGeom prst="rect">
                <a:avLst/>
              </a:prstGeom>
              <a:blipFill>
                <a:blip r:embed="rId5"/>
                <a:stretch>
                  <a:fillRect l="-1722" t="-17323" b="-36220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2"/>
              <p:cNvSpPr txBox="1">
                <a:spLocks noChangeArrowheads="1"/>
              </p:cNvSpPr>
              <p:nvPr/>
            </p:nvSpPr>
            <p:spPr bwMode="auto">
              <a:xfrm>
                <a:off x="1395447" y="3757797"/>
                <a:ext cx="15657520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44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Hệ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trục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tọa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đô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̣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gồm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trục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400" b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va</a:t>
                </a:r>
                <a:r>
                  <a:rPr lang="en-US" altLang="en-US" sz="44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̀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44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vuông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góc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tại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b="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9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5447" y="3757797"/>
                <a:ext cx="15657520" cy="769441"/>
              </a:xfrm>
              <a:prstGeom prst="rect">
                <a:avLst/>
              </a:prstGeom>
              <a:blipFill>
                <a:blip r:embed="rId6"/>
                <a:stretch>
                  <a:fillRect l="-1597" t="-14961" r="-818" b="-370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 Box 82"/>
              <p:cNvSpPr txBox="1">
                <a:spLocks noChangeArrowheads="1"/>
              </p:cNvSpPr>
              <p:nvPr/>
            </p:nvSpPr>
            <p:spPr bwMode="auto">
              <a:xfrm>
                <a:off x="1603473" y="5703531"/>
                <a:ext cx="11871744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fr-FR" sz="4400" dirty="0">
                    <a:sym typeface="Wingdings 2" panose="05020102010507070707" pitchFamily="18" charset="2"/>
                  </a:rPr>
                  <a:t>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Trục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gọi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là </a:t>
                </a:r>
                <a:r>
                  <a:rPr lang="en-US" altLang="en-US" sz="4400" dirty="0" err="1">
                    <a:solidFill>
                      <a:srgbClr val="0707C9"/>
                    </a:solidFill>
                    <a:latin typeface="Times New Roman" panose="02020603050405020304" pitchFamily="18" charset="0"/>
                  </a:rPr>
                  <a:t>trục</a:t>
                </a:r>
                <a:r>
                  <a:rPr lang="en-US" altLang="en-US" sz="4400" dirty="0">
                    <a:solidFill>
                      <a:srgbClr val="0707C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707C9"/>
                    </a:solidFill>
                    <a:latin typeface="Times New Roman" panose="02020603050405020304" pitchFamily="18" charset="0"/>
                  </a:rPr>
                  <a:t>hoành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. </a:t>
                </a:r>
                <a:r>
                  <a:rPr lang="en-US" altLang="en-US" sz="4400" b="1" dirty="0">
                    <a:latin typeface="Times New Roman" panose="02020603050405020304" pitchFamily="18" charset="0"/>
                  </a:rPr>
                  <a:t>KH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: </a:t>
                </a:r>
                <a:r>
                  <a:rPr lang="en-US" altLang="en-US" sz="4400" i="1" dirty="0">
                    <a:latin typeface="Times New Roman" panose="02020603050405020304" pitchFamily="18" charset="0"/>
                  </a:rPr>
                  <a:t>Ox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1" name="Text 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3473" y="5703531"/>
                <a:ext cx="11871744" cy="769441"/>
              </a:xfrm>
              <a:prstGeom prst="rect">
                <a:avLst/>
              </a:prstGeom>
              <a:blipFill>
                <a:blip r:embed="rId7"/>
                <a:stretch>
                  <a:fillRect l="-2053" t="-18254" b="-373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91"/>
              <p:cNvSpPr txBox="1">
                <a:spLocks noChangeArrowheads="1"/>
              </p:cNvSpPr>
              <p:nvPr/>
            </p:nvSpPr>
            <p:spPr bwMode="auto">
              <a:xfrm>
                <a:off x="1373951" y="7084929"/>
                <a:ext cx="10818049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fr-FR" sz="4400">
                    <a:sym typeface="Wingdings 2" panose="05020102010507070707" pitchFamily="18" charset="2"/>
                  </a:rPr>
                  <a:t></a:t>
                </a:r>
                <a:r>
                  <a:rPr lang="en-US" altLang="en-US" sz="4400">
                    <a:latin typeface="Times New Roman" panose="02020603050405020304" pitchFamily="18" charset="0"/>
                  </a:rPr>
                  <a:t> Trục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400" i="1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440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gọi là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trục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tung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.   </a:t>
                </a:r>
                <a:r>
                  <a:rPr lang="en-US" altLang="en-US" sz="4400" b="1" dirty="0">
                    <a:latin typeface="Times New Roman" panose="02020603050405020304" pitchFamily="18" charset="0"/>
                  </a:rPr>
                  <a:t>KH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: </a:t>
                </a:r>
                <a:r>
                  <a:rPr lang="en-US" altLang="en-US" sz="4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Oy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5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3951" y="7084929"/>
                <a:ext cx="10818049" cy="769441"/>
              </a:xfrm>
              <a:prstGeom prst="rect">
                <a:avLst/>
              </a:prstGeom>
              <a:blipFill>
                <a:blip r:embed="rId8"/>
                <a:stretch>
                  <a:fillRect l="-2254" t="-15873" b="-373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28"/>
              <p:cNvSpPr txBox="1">
                <a:spLocks noChangeArrowheads="1"/>
              </p:cNvSpPr>
              <p:nvPr/>
            </p:nvSpPr>
            <p:spPr bwMode="auto">
              <a:xfrm>
                <a:off x="1511542" y="11265802"/>
                <a:ext cx="12640570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fr-FR" sz="4400" dirty="0">
                    <a:sym typeface="Wingdings 2" panose="05020102010507070707" pitchFamily="18" charset="2"/>
                  </a:rPr>
                  <a:t></a:t>
                </a:r>
                <a:r>
                  <a:rPr lang="en-US" altLang="en-US" sz="4400" b="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b="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Hê</a:t>
                </a:r>
                <a:r>
                  <a:rPr lang="en-US" altLang="en-US" sz="4400" b="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̣ </a:t>
                </a:r>
                <a:r>
                  <a:rPr lang="en-US" altLang="en-US" sz="4400" b="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trục</a:t>
                </a:r>
                <a:r>
                  <a:rPr lang="en-US" altLang="en-US" sz="4400" b="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b="0" i="1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tọa</a:t>
                </a:r>
                <a:r>
                  <a:rPr lang="en-US" altLang="en-US" sz="4400" b="0" i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độ</a:t>
                </a:r>
                <a:r>
                  <a:rPr lang="en-US" sz="440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en-US" sz="4400" b="0" i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4400" b="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còn</a:t>
                </a:r>
                <a:r>
                  <a:rPr lang="en-US" altLang="en-US" sz="4400" b="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b="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được</a:t>
                </a:r>
                <a:r>
                  <a:rPr lang="en-US" altLang="en-US" sz="4400" b="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b="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ki</a:t>
                </a:r>
                <a:r>
                  <a:rPr lang="en-US" altLang="en-US" sz="4400" b="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́ </a:t>
                </a:r>
                <a:r>
                  <a:rPr lang="en-US" altLang="en-US" sz="4400" b="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hiệu</a:t>
                </a:r>
                <a:r>
                  <a:rPr lang="en-US" altLang="en-US" sz="4400" b="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4400" b="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Oxy</a:t>
                </a:r>
              </a:p>
            </p:txBody>
          </p:sp>
        </mc:Choice>
        <mc:Fallback xmlns="">
          <p:sp>
            <p:nvSpPr>
              <p:cNvPr id="78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1542" y="11265802"/>
                <a:ext cx="12640570" cy="769441"/>
              </a:xfrm>
              <a:prstGeom prst="rect">
                <a:avLst/>
              </a:prstGeom>
              <a:blipFill>
                <a:blip r:embed="rId9"/>
                <a:stretch>
                  <a:fillRect l="-1977" t="-17460" b="-373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 Box 30"/>
          <p:cNvSpPr txBox="1">
            <a:spLocks noChangeArrowheads="1"/>
          </p:cNvSpPr>
          <p:nvPr/>
        </p:nvSpPr>
        <p:spPr bwMode="auto">
          <a:xfrm>
            <a:off x="1000020" y="12339792"/>
            <a:ext cx="2338397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Mặt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phẳng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mà 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́ 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xác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định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một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hê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̣ 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trục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tọa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đô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̣ </a:t>
            </a:r>
            <a:r>
              <a:rPr lang="en-US" altLang="en-US" sz="4400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Oxy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gọi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là 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mp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tọa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đô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̣ </a:t>
            </a:r>
            <a:r>
              <a:rPr lang="en-US" altLang="en-US" sz="4400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Oxy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mặt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phẳng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Oxy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81" name="Group 62"/>
          <p:cNvGrpSpPr>
            <a:grpSpLocks/>
          </p:cNvGrpSpPr>
          <p:nvPr/>
        </p:nvGrpSpPr>
        <p:grpSpPr bwMode="auto">
          <a:xfrm>
            <a:off x="14676747" y="4373116"/>
            <a:ext cx="8568212" cy="5209767"/>
            <a:chOff x="1945" y="2811"/>
            <a:chExt cx="3517" cy="1225"/>
          </a:xfrm>
        </p:grpSpPr>
        <p:grpSp>
          <p:nvGrpSpPr>
            <p:cNvPr id="82" name="Group 15"/>
            <p:cNvGrpSpPr>
              <a:grpSpLocks/>
            </p:cNvGrpSpPr>
            <p:nvPr/>
          </p:nvGrpSpPr>
          <p:grpSpPr bwMode="auto">
            <a:xfrm>
              <a:off x="3798" y="2811"/>
              <a:ext cx="1664" cy="1225"/>
              <a:chOff x="2426" y="2659"/>
              <a:chExt cx="1664" cy="1225"/>
            </a:xfrm>
          </p:grpSpPr>
          <p:grpSp>
            <p:nvGrpSpPr>
              <p:cNvPr id="95" name="Group 16"/>
              <p:cNvGrpSpPr>
                <a:grpSpLocks/>
              </p:cNvGrpSpPr>
              <p:nvPr/>
            </p:nvGrpSpPr>
            <p:grpSpPr bwMode="auto">
              <a:xfrm>
                <a:off x="2426" y="2702"/>
                <a:ext cx="1664" cy="1182"/>
                <a:chOff x="2426" y="2634"/>
                <a:chExt cx="1664" cy="1182"/>
              </a:xfrm>
            </p:grpSpPr>
            <p:sp>
              <p:nvSpPr>
                <p:cNvPr id="9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952" y="3211"/>
                  <a:ext cx="3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ClrTx/>
                    <a:buFontTx/>
                    <a:buNone/>
                  </a:pPr>
                  <a:r>
                    <a:rPr lang="en-US" altLang="en-US" b="0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rPr>
                    <a:t>O</a:t>
                  </a:r>
                  <a:endParaRPr lang="et-EE" altLang="en-US" b="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426" y="3254"/>
                  <a:ext cx="1582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Line 19"/>
                <p:cNvSpPr>
                  <a:spLocks noChangeShapeType="1"/>
                </p:cNvSpPr>
                <p:nvPr/>
              </p:nvSpPr>
              <p:spPr bwMode="auto">
                <a:xfrm>
                  <a:off x="3170" y="2634"/>
                  <a:ext cx="0" cy="118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Rectangle 20"/>
                <p:cNvSpPr>
                  <a:spLocks noChangeArrowheads="1"/>
                </p:cNvSpPr>
                <p:nvPr/>
              </p:nvSpPr>
              <p:spPr bwMode="auto">
                <a:xfrm>
                  <a:off x="3172" y="3154"/>
                  <a:ext cx="96" cy="9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" name="Line 21"/>
                <p:cNvSpPr>
                  <a:spLocks noChangeShapeType="1"/>
                </p:cNvSpPr>
                <p:nvPr/>
              </p:nvSpPr>
              <p:spPr bwMode="auto">
                <a:xfrm>
                  <a:off x="3447" y="3203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22"/>
                <p:cNvSpPr>
                  <a:spLocks noChangeShapeType="1"/>
                </p:cNvSpPr>
                <p:nvPr/>
              </p:nvSpPr>
              <p:spPr bwMode="auto">
                <a:xfrm>
                  <a:off x="3122" y="2990"/>
                  <a:ext cx="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922" y="2840"/>
                  <a:ext cx="221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ClrTx/>
                    <a:buFontTx/>
                    <a:buNone/>
                  </a:pPr>
                  <a:r>
                    <a:rPr lang="en-US" altLang="en-US" b="0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rPr>
                    <a:t>1</a:t>
                  </a:r>
                  <a:endParaRPr lang="et-EE" altLang="en-US" b="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334" y="3249"/>
                  <a:ext cx="221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ClrTx/>
                    <a:buFontTx/>
                    <a:buNone/>
                  </a:pPr>
                  <a:r>
                    <a:rPr lang="en-US" altLang="en-US" b="0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rPr>
                    <a:t>1</a:t>
                  </a:r>
                  <a:endParaRPr lang="et-EE" altLang="en-US" b="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869" y="2976"/>
                  <a:ext cx="221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ClrTx/>
                    <a:buFontTx/>
                    <a:buNone/>
                  </a:pPr>
                  <a:r>
                    <a:rPr lang="en-US" altLang="en-US" b="0" i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x</a:t>
                  </a:r>
                  <a:endParaRPr lang="et-EE" altLang="en-US" b="0" i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6" name="Text Box 26"/>
              <p:cNvSpPr txBox="1">
                <a:spLocks noChangeArrowheads="1"/>
              </p:cNvSpPr>
              <p:nvPr/>
            </p:nvSpPr>
            <p:spPr bwMode="auto">
              <a:xfrm>
                <a:off x="3243" y="2659"/>
                <a:ext cx="2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altLang="en-US" b="0" i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y</a:t>
                </a:r>
                <a:endParaRPr lang="et-EE" altLang="en-US" b="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3" name="Group 50"/>
            <p:cNvGrpSpPr>
              <a:grpSpLocks/>
            </p:cNvGrpSpPr>
            <p:nvPr/>
          </p:nvGrpSpPr>
          <p:grpSpPr bwMode="auto">
            <a:xfrm>
              <a:off x="1945" y="2840"/>
              <a:ext cx="1452" cy="1190"/>
              <a:chOff x="521" y="2784"/>
              <a:chExt cx="1452" cy="1190"/>
            </a:xfrm>
          </p:grpSpPr>
          <p:grpSp>
            <p:nvGrpSpPr>
              <p:cNvPr id="84" name="Group 51"/>
              <p:cNvGrpSpPr>
                <a:grpSpLocks/>
              </p:cNvGrpSpPr>
              <p:nvPr/>
            </p:nvGrpSpPr>
            <p:grpSpPr bwMode="auto">
              <a:xfrm>
                <a:off x="521" y="2784"/>
                <a:ext cx="1452" cy="1190"/>
                <a:chOff x="521" y="2694"/>
                <a:chExt cx="1452" cy="1190"/>
              </a:xfrm>
            </p:grpSpPr>
            <p:sp>
              <p:nvSpPr>
                <p:cNvPr id="86" name="Rectangle 52"/>
                <p:cNvSpPr>
                  <a:spLocks noChangeArrowheads="1"/>
                </p:cNvSpPr>
                <p:nvPr/>
              </p:nvSpPr>
              <p:spPr bwMode="auto">
                <a:xfrm>
                  <a:off x="1113" y="3252"/>
                  <a:ext cx="96" cy="9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7" name="Group 53"/>
                <p:cNvGrpSpPr>
                  <a:grpSpLocks/>
                </p:cNvGrpSpPr>
                <p:nvPr/>
              </p:nvGrpSpPr>
              <p:grpSpPr bwMode="auto">
                <a:xfrm>
                  <a:off x="887" y="2694"/>
                  <a:ext cx="226" cy="1190"/>
                  <a:chOff x="887" y="2694"/>
                  <a:chExt cx="226" cy="1190"/>
                </a:xfrm>
              </p:grpSpPr>
              <p:sp>
                <p:nvSpPr>
                  <p:cNvPr id="92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111" y="2694"/>
                    <a:ext cx="0" cy="119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13" y="3072"/>
                    <a:ext cx="0" cy="27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66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aphicFrame>
                <p:nvGraphicFramePr>
                  <p:cNvPr id="94" name="Object 56"/>
                  <p:cNvGraphicFramePr>
                    <a:graphicFrameLocks noChangeAspect="1"/>
                  </p:cNvGraphicFramePr>
                  <p:nvPr/>
                </p:nvGraphicFramePr>
                <p:xfrm>
                  <a:off x="887" y="3072"/>
                  <a:ext cx="172" cy="22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609" name="Equation" r:id="rId10" imgW="126720" imgH="241200" progId="Equation.DSMT4">
                          <p:embed/>
                        </p:oleObj>
                      </mc:Choice>
                      <mc:Fallback>
                        <p:oleObj name="Equation" r:id="rId10" imgW="126720" imgH="2412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887" y="3072"/>
                                <a:ext cx="172" cy="22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88" name="Group 57"/>
                <p:cNvGrpSpPr>
                  <a:grpSpLocks/>
                </p:cNvGrpSpPr>
                <p:nvPr/>
              </p:nvGrpSpPr>
              <p:grpSpPr bwMode="auto">
                <a:xfrm>
                  <a:off x="521" y="3320"/>
                  <a:ext cx="1452" cy="272"/>
                  <a:chOff x="521" y="3320"/>
                  <a:chExt cx="1452" cy="272"/>
                </a:xfrm>
              </p:grpSpPr>
              <p:graphicFrame>
                <p:nvGraphicFramePr>
                  <p:cNvPr id="89" name="Object 58"/>
                  <p:cNvGraphicFramePr>
                    <a:graphicFrameLocks noChangeAspect="1"/>
                  </p:cNvGraphicFramePr>
                  <p:nvPr/>
                </p:nvGraphicFramePr>
                <p:xfrm>
                  <a:off x="1129" y="3320"/>
                  <a:ext cx="254" cy="27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610" name="Equation" r:id="rId12" imgW="114120" imgH="215640" progId="Equation.DSMT4">
                          <p:embed/>
                        </p:oleObj>
                      </mc:Choice>
                      <mc:Fallback>
                        <p:oleObj name="Equation" r:id="rId12" imgW="114120" imgH="21564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129" y="3320"/>
                                <a:ext cx="254" cy="27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90" name="Line 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3352"/>
                    <a:ext cx="1452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113" y="3348"/>
                    <a:ext cx="27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66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5" name="Text Box 61"/>
              <p:cNvSpPr txBox="1">
                <a:spLocks noChangeArrowheads="1"/>
              </p:cNvSpPr>
              <p:nvPr/>
            </p:nvSpPr>
            <p:spPr bwMode="auto">
              <a:xfrm>
                <a:off x="884" y="3400"/>
                <a:ext cx="23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altLang="en-US" b="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rPr>
                  <a:t>O</a:t>
                </a:r>
                <a:endParaRPr lang="et-EE" altLang="en-US" b="0"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5" grpId="0"/>
      <p:bldP spid="65" grpId="0"/>
      <p:bldP spid="39" grpId="0"/>
      <p:bldP spid="71" grpId="0"/>
      <p:bldP spid="75" grpId="0"/>
      <p:bldP spid="78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675ACC0-FCE0-40BB-A783-D0D41CD2649F}"/>
              </a:ext>
            </a:extLst>
          </p:cNvPr>
          <p:cNvSpPr/>
          <p:nvPr/>
        </p:nvSpPr>
        <p:spPr>
          <a:xfrm>
            <a:off x="1117367" y="2959585"/>
            <a:ext cx="7112259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2. TỌA ĐỘ CỦA VECTƠ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F5045A8E-456E-4038-BA86-BCE4BFFD9B7D}"/>
                  </a:ext>
                </a:extLst>
              </p:cNvPr>
              <p:cNvSpPr/>
              <p:nvPr/>
            </p:nvSpPr>
            <p:spPr>
              <a:xfrm>
                <a:off x="2357899" y="4124150"/>
                <a:ext cx="6908947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4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5045A8E-456E-4038-BA86-BCE4BFFD9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899" y="4124150"/>
                <a:ext cx="6908947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26"/>
          <p:cNvGrpSpPr/>
          <p:nvPr/>
        </p:nvGrpSpPr>
        <p:grpSpPr>
          <a:xfrm>
            <a:off x="611108" y="1828800"/>
            <a:ext cx="12114292" cy="907191"/>
            <a:chOff x="7459670" y="7543799"/>
            <a:chExt cx="20011305" cy="907310"/>
          </a:xfrm>
        </p:grpSpPr>
        <p:sp>
          <p:nvSpPr>
            <p:cNvPr id="19" name="TextBox 18"/>
            <p:cNvSpPr txBox="1"/>
            <p:nvPr/>
          </p:nvSpPr>
          <p:spPr>
            <a:xfrm>
              <a:off x="8993186" y="7620003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TRỤC TỌA ĐỘ</a:t>
              </a:r>
            </a:p>
          </p:txBody>
        </p:sp>
        <p:grpSp>
          <p:nvGrpSpPr>
            <p:cNvPr id="20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3" name="Round Same Side Corner Rectangle 2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571129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26" name="Text Box 82"/>
          <p:cNvSpPr txBox="1">
            <a:spLocks noChangeArrowheads="1"/>
          </p:cNvSpPr>
          <p:nvPr/>
        </p:nvSpPr>
        <p:spPr bwMode="auto">
          <a:xfrm>
            <a:off x="9637223" y="4124149"/>
            <a:ext cx="24431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altLang="en-US" sz="4400" b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4400" b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>
                <a:latin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altLang="en-US" sz="4400" b="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endParaRPr lang="et-EE" altLang="en-US" sz="4400" b="0" dirty="0">
              <a:solidFill>
                <a:schemeClr val="tx1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90"/>
              <p:cNvSpPr txBox="1">
                <a:spLocks noChangeArrowheads="1"/>
              </p:cNvSpPr>
              <p:nvPr/>
            </p:nvSpPr>
            <p:spPr bwMode="auto">
              <a:xfrm>
                <a:off x="12450763" y="4017295"/>
                <a:ext cx="6697907" cy="769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altLang="en-US" sz="4400" b="0" i="1" dirty="0">
                    <a:solidFill>
                      <a:srgbClr val="0707C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gọi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là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hoành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b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đô</a:t>
                </a:r>
                <a:r>
                  <a:rPr lang="en-US" altLang="en-US" sz="44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̣ của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et-EE" altLang="en-US" sz="4400" b="0" dirty="0"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 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50763" y="4017295"/>
                <a:ext cx="6697907" cy="769938"/>
              </a:xfrm>
              <a:prstGeom prst="rect">
                <a:avLst/>
              </a:prstGeom>
              <a:blipFill>
                <a:blip r:embed="rId5"/>
                <a:stretch>
                  <a:fillRect l="-3640" t="-15079" b="-380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96"/>
              <p:cNvSpPr txBox="1">
                <a:spLocks noChangeArrowheads="1"/>
              </p:cNvSpPr>
              <p:nvPr/>
            </p:nvSpPr>
            <p:spPr bwMode="auto">
              <a:xfrm>
                <a:off x="12391099" y="4953711"/>
                <a:ext cx="7494592" cy="769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altLang="en-US" sz="4400" b="0" i="1" dirty="0">
                    <a:solidFill>
                      <a:srgbClr val="0707C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y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gọi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 là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tung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đô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̣ 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của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et-EE" altLang="en-US" sz="4400" b="0" dirty="0"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 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91099" y="4953711"/>
                <a:ext cx="7494592" cy="769938"/>
              </a:xfrm>
              <a:prstGeom prst="rect">
                <a:avLst/>
              </a:prstGeom>
              <a:blipFill>
                <a:blip r:embed="rId6"/>
                <a:stretch>
                  <a:fillRect l="-3336" t="-17460" b="-380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3961773" y="6240959"/>
            <a:ext cx="18192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4400" b="0" dirty="0" err="1">
                <a:latin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4400" b="0" dirty="0" err="1">
                <a:latin typeface="Times New Roman" panose="02020603050405020304" pitchFamily="18" charset="0"/>
              </a:rPr>
              <a:t>ế</a:t>
            </a:r>
            <a:r>
              <a:rPr lang="en-US" altLang="en-US" sz="4400" b="0" dirty="0" err="1">
                <a:latin typeface="Times New Roman" panose="02020603050405020304" pitchFamily="18" charset="0"/>
                <a:cs typeface="Arial" panose="020B0604020202020204" pitchFamily="34" charset="0"/>
              </a:rPr>
              <a:t>u</a:t>
            </a:r>
            <a:endParaRPr lang="et-EE" altLang="en-US" sz="4400" b="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5"/>
              <p:cNvSpPr txBox="1"/>
              <p:nvPr/>
            </p:nvSpPr>
            <p:spPr bwMode="auto">
              <a:xfrm>
                <a:off x="5566436" y="6226435"/>
                <a:ext cx="6824663" cy="10681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6436" y="6226435"/>
                <a:ext cx="6824663" cy="10681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6"/>
              <p:cNvSpPr txBox="1"/>
              <p:nvPr/>
            </p:nvSpPr>
            <p:spPr bwMode="auto">
              <a:xfrm>
                <a:off x="13150655" y="5833571"/>
                <a:ext cx="4994805" cy="19215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50655" y="5833571"/>
                <a:ext cx="4994805" cy="19215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1006127" y="6226124"/>
            <a:ext cx="1700164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Nhận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xét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12115800" y="6227478"/>
            <a:ext cx="11160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4400" b="0" dirty="0" err="1">
                <a:latin typeface="Times New Roman" panose="02020603050405020304" pitchFamily="18" charset="0"/>
              </a:rPr>
              <a:t>thì</a:t>
            </a:r>
            <a:endParaRPr lang="en-US" altLang="en-US" sz="4400" b="0" dirty="0">
              <a:latin typeface="Times New Roman" panose="02020603050405020304" pitchFamily="18" charset="0"/>
            </a:endParaRPr>
          </a:p>
        </p:txBody>
      </p:sp>
      <p:sp>
        <p:nvSpPr>
          <p:cNvPr id="55" name="Text Box 30"/>
          <p:cNvSpPr txBox="1">
            <a:spLocks noChangeArrowheads="1"/>
          </p:cNvSpPr>
          <p:nvPr/>
        </p:nvSpPr>
        <p:spPr bwMode="auto">
          <a:xfrm>
            <a:off x="1395446" y="7817870"/>
            <a:ext cx="115030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VD2: </a:t>
            </a:r>
            <a:r>
              <a:rPr lang="en-US" altLang="en-US" sz="4400" dirty="0" err="1">
                <a:latin typeface="Times New Roman" panose="02020603050405020304" pitchFamily="18" charset="0"/>
              </a:rPr>
              <a:t>Xác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tọa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vectơ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sau</a:t>
            </a:r>
            <a:endParaRPr lang="en-US" altLang="en-US" sz="4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bject 7"/>
              <p:cNvSpPr txBox="1"/>
              <p:nvPr/>
            </p:nvSpPr>
            <p:spPr bwMode="auto">
              <a:xfrm>
                <a:off x="4609038" y="9102148"/>
                <a:ext cx="5075840" cy="9835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56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9038" y="9102148"/>
                <a:ext cx="5075840" cy="9835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bject 8"/>
              <p:cNvSpPr txBox="1"/>
              <p:nvPr/>
            </p:nvSpPr>
            <p:spPr bwMode="auto">
              <a:xfrm>
                <a:off x="10602382" y="8726124"/>
                <a:ext cx="5078151" cy="13691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57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02382" y="8726124"/>
                <a:ext cx="5078151" cy="13691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bject 9"/>
              <p:cNvSpPr txBox="1"/>
              <p:nvPr/>
            </p:nvSpPr>
            <p:spPr bwMode="auto">
              <a:xfrm>
                <a:off x="17021957" y="8967117"/>
                <a:ext cx="4815485" cy="9609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58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21957" y="8967117"/>
                <a:ext cx="4815485" cy="9609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FD20AD5C-1578-4784-9158-09A0738DB3AF}"/>
              </a:ext>
            </a:extLst>
          </p:cNvPr>
          <p:cNvGrpSpPr/>
          <p:nvPr/>
        </p:nvGrpSpPr>
        <p:grpSpPr>
          <a:xfrm>
            <a:off x="831817" y="10488406"/>
            <a:ext cx="22736076" cy="3159904"/>
            <a:chOff x="1205494" y="6947471"/>
            <a:chExt cx="22139783" cy="6539929"/>
          </a:xfrm>
        </p:grpSpPr>
        <p:sp>
          <p:nvSpPr>
            <p:cNvPr id="60" name="Rounded Rectangle 124">
              <a:extLst>
                <a:ext uri="{FF2B5EF4-FFF2-40B4-BE49-F238E27FC236}">
                  <a16:creationId xmlns:a16="http://schemas.microsoft.com/office/drawing/2014/main" xmlns="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1"/>
              <a:ext cx="3322466" cy="1688715"/>
              <a:chOff x="1205494" y="6947471"/>
              <a:chExt cx="3322466" cy="1688715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xmlns="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55162" y="6263389"/>
                <a:ext cx="1688715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8"/>
                <a:ext cx="2111898" cy="1337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Đáp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án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Round Diagonal Corner Rectangle 128">
                <a:extLst>
                  <a:ext uri="{FF2B5EF4-FFF2-40B4-BE49-F238E27FC236}">
                    <a16:creationId xmlns:a16="http://schemas.microsoft.com/office/drawing/2014/main" xmlns="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6"/>
                <a:ext cx="899534" cy="900675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65" name="Freeform 15">
                <a:extLst>
                  <a:ext uri="{FF2B5EF4-FFF2-40B4-BE49-F238E27FC236}">
                    <a16:creationId xmlns:a16="http://schemas.microsoft.com/office/drawing/2014/main" xmlns="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4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bject 10"/>
              <p:cNvSpPr txBox="1"/>
              <p:nvPr/>
            </p:nvSpPr>
            <p:spPr bwMode="auto">
              <a:xfrm>
                <a:off x="5265051" y="11125200"/>
                <a:ext cx="4372171" cy="10621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;−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66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5051" y="11125200"/>
                <a:ext cx="4372171" cy="10621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bject 11"/>
              <p:cNvSpPr txBox="1"/>
              <p:nvPr/>
            </p:nvSpPr>
            <p:spPr bwMode="auto">
              <a:xfrm>
                <a:off x="11298389" y="10869391"/>
                <a:ext cx="4382144" cy="1457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67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98389" y="10869391"/>
                <a:ext cx="4382144" cy="14579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Object 12"/>
              <p:cNvSpPr txBox="1"/>
              <p:nvPr/>
            </p:nvSpPr>
            <p:spPr bwMode="auto">
              <a:xfrm>
                <a:off x="17154064" y="11028175"/>
                <a:ext cx="4105736" cy="9596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;−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80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54064" y="11028175"/>
                <a:ext cx="4105736" cy="9596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7" grpId="1"/>
      <p:bldP spid="26" grpId="0"/>
      <p:bldP spid="28" grpId="0"/>
      <p:bldP spid="32" grpId="0"/>
      <p:bldP spid="42" grpId="0"/>
      <p:bldP spid="43" grpId="0"/>
      <p:bldP spid="45" grpId="0"/>
      <p:bldP spid="52" grpId="0"/>
      <p:bldP spid="53" grpId="0"/>
      <p:bldP spid="55" grpId="0"/>
      <p:bldP spid="56" grpId="0"/>
      <p:bldP spid="57" grpId="0"/>
      <p:bldP spid="58" grpId="0"/>
      <p:bldP spid="66" grpId="0"/>
      <p:bldP spid="67" grpId="0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915984" y="3044476"/>
            <a:ext cx="62164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3. TỌA ĐỘ CỦA ĐIỂM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15F288C5-516F-43B6-9063-DC25D5181539}"/>
                  </a:ext>
                </a:extLst>
              </p:cNvPr>
              <p:cNvSpPr/>
              <p:nvPr/>
            </p:nvSpPr>
            <p:spPr>
              <a:xfrm>
                <a:off x="8727050" y="2909486"/>
                <a:ext cx="8458200" cy="86959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𝑂𝑀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050" y="2909486"/>
                <a:ext cx="8458200" cy="8695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26"/>
          <p:cNvGrpSpPr/>
          <p:nvPr/>
        </p:nvGrpSpPr>
        <p:grpSpPr>
          <a:xfrm>
            <a:off x="611108" y="1828800"/>
            <a:ext cx="12114292" cy="907191"/>
            <a:chOff x="7459670" y="7543799"/>
            <a:chExt cx="20011305" cy="907310"/>
          </a:xfrm>
        </p:grpSpPr>
        <p:sp>
          <p:nvSpPr>
            <p:cNvPr id="19" name="TextBox 18"/>
            <p:cNvSpPr txBox="1"/>
            <p:nvPr/>
          </p:nvSpPr>
          <p:spPr>
            <a:xfrm>
              <a:off x="8993186" y="7620003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TRỤC TỌA ĐỘ</a:t>
              </a:r>
            </a:p>
          </p:txBody>
        </p:sp>
        <p:grpSp>
          <p:nvGrpSpPr>
            <p:cNvPr id="20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3" name="Round Same Side Corner Rectangle 2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571129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0"/>
              <p:cNvSpPr txBox="1">
                <a:spLocks noChangeArrowheads="1"/>
              </p:cNvSpPr>
              <p:nvPr/>
            </p:nvSpPr>
            <p:spPr bwMode="auto">
              <a:xfrm>
                <a:off x="1364966" y="4455564"/>
                <a:ext cx="15399034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alt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VD3: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Xác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định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tọa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độ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các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điểm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4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4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4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4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4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400" dirty="0" err="1">
                    <a:latin typeface="Times New Roman" panose="02020603050405020304" pitchFamily="18" charset="0"/>
                  </a:rPr>
                  <a:t>trên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hình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vẽ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sau</a:t>
                </a:r>
                <a:endParaRPr lang="en-US" altLang="en-US" sz="44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4966" y="4455564"/>
                <a:ext cx="15399034" cy="769441"/>
              </a:xfrm>
              <a:prstGeom prst="rect">
                <a:avLst/>
              </a:prstGeom>
              <a:blipFill>
                <a:blip r:embed="rId4"/>
                <a:stretch>
                  <a:fillRect l="-1623" t="-15873" b="-380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2947" y="5567949"/>
            <a:ext cx="8763053" cy="6437498"/>
          </a:xfrm>
          <a:prstGeom prst="rect">
            <a:avLst/>
          </a:prstGeom>
        </p:spPr>
      </p:pic>
      <p:sp>
        <p:nvSpPr>
          <p:cNvPr id="58" name="Text Box 235"/>
          <p:cNvSpPr txBox="1">
            <a:spLocks noChangeArrowheads="1"/>
          </p:cNvSpPr>
          <p:nvPr/>
        </p:nvSpPr>
        <p:spPr bwMode="auto">
          <a:xfrm>
            <a:off x="2805006" y="5634692"/>
            <a:ext cx="2438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400" dirty="0">
                <a:latin typeface="Times New Roman" panose="02020603050405020304" pitchFamily="18" charset="0"/>
              </a:rPr>
              <a:t>A(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4400" dirty="0">
                <a:latin typeface="Times New Roman" panose="02020603050405020304" pitchFamily="18" charset="0"/>
              </a:rPr>
              <a:t>;3)</a:t>
            </a:r>
          </a:p>
        </p:txBody>
      </p:sp>
      <p:sp>
        <p:nvSpPr>
          <p:cNvPr id="59" name="Text Box 236"/>
          <p:cNvSpPr txBox="1">
            <a:spLocks noChangeArrowheads="1"/>
          </p:cNvSpPr>
          <p:nvPr/>
        </p:nvSpPr>
        <p:spPr bwMode="auto">
          <a:xfrm>
            <a:off x="2871681" y="6842123"/>
            <a:ext cx="208131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400" dirty="0">
                <a:latin typeface="Times New Roman" panose="02020603050405020304" pitchFamily="18" charset="0"/>
              </a:rPr>
              <a:t>B(4;3)</a:t>
            </a:r>
          </a:p>
        </p:txBody>
      </p:sp>
      <p:sp>
        <p:nvSpPr>
          <p:cNvPr id="60" name="Text Box 237"/>
          <p:cNvSpPr txBox="1">
            <a:spLocks noChangeArrowheads="1"/>
          </p:cNvSpPr>
          <p:nvPr/>
        </p:nvSpPr>
        <p:spPr bwMode="auto">
          <a:xfrm>
            <a:off x="2805006" y="8124724"/>
            <a:ext cx="290999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400" dirty="0">
                <a:latin typeface="Times New Roman" panose="02020603050405020304" pitchFamily="18" charset="0"/>
              </a:rPr>
              <a:t>C(-4;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4400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2" name="Text Box 240"/>
          <p:cNvSpPr txBox="1">
            <a:spLocks noChangeArrowheads="1"/>
          </p:cNvSpPr>
          <p:nvPr/>
        </p:nvSpPr>
        <p:spPr bwMode="auto">
          <a:xfrm>
            <a:off x="152400" y="10424465"/>
            <a:ext cx="1430389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400" dirty="0" err="1">
                <a:latin typeface="Times New Roman" panose="02020603050405020304" pitchFamily="18" charset="0"/>
              </a:rPr>
              <a:t>Các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điểm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trục</a:t>
            </a:r>
            <a:r>
              <a:rPr lang="en-US" altLang="en-US" sz="4400" dirty="0">
                <a:latin typeface="Times New Roman" panose="02020603050405020304" pitchFamily="18" charset="0"/>
              </a:rPr>
              <a:t> Ox có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tung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đô</a:t>
            </a:r>
            <a:r>
              <a:rPr lang="en-US" altLang="en-US" sz="4400" dirty="0">
                <a:latin typeface="Times New Roman" panose="02020603050405020304" pitchFamily="18" charset="0"/>
              </a:rPr>
              <a:t>̣ </a:t>
            </a:r>
            <a:r>
              <a:rPr lang="en-US" altLang="en-US" sz="4400" dirty="0" err="1">
                <a:latin typeface="Times New Roman" panose="02020603050405020304" pitchFamily="18" charset="0"/>
              </a:rPr>
              <a:t>bằng</a:t>
            </a:r>
            <a:endParaRPr lang="en-US" altLang="en-US" sz="4400" dirty="0">
              <a:latin typeface="Times New Roman" panose="02020603050405020304" pitchFamily="18" charset="0"/>
            </a:endParaRPr>
          </a:p>
        </p:txBody>
      </p:sp>
      <p:sp>
        <p:nvSpPr>
          <p:cNvPr id="63" name="Text Box 243"/>
          <p:cNvSpPr txBox="1">
            <a:spLocks noChangeArrowheads="1"/>
          </p:cNvSpPr>
          <p:nvPr/>
        </p:nvSpPr>
        <p:spPr bwMode="auto">
          <a:xfrm>
            <a:off x="9525000" y="10438498"/>
            <a:ext cx="441497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400" dirty="0" err="1">
                <a:latin typeface="Times New Roman" panose="02020603050405020304" pitchFamily="18" charset="0"/>
              </a:rPr>
              <a:t>bao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44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4" name="Text Box 241"/>
          <p:cNvSpPr txBox="1">
            <a:spLocks noChangeArrowheads="1"/>
          </p:cNvSpPr>
          <p:nvPr/>
        </p:nvSpPr>
        <p:spPr bwMode="auto">
          <a:xfrm>
            <a:off x="8995514" y="10452531"/>
            <a:ext cx="105897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65" name="Text Box 245"/>
          <p:cNvSpPr txBox="1">
            <a:spLocks noChangeArrowheads="1"/>
          </p:cNvSpPr>
          <p:nvPr/>
        </p:nvSpPr>
        <p:spPr bwMode="auto">
          <a:xfrm>
            <a:off x="10459894" y="12348391"/>
            <a:ext cx="691800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400" dirty="0" err="1">
                <a:latin typeface="Times New Roman" panose="02020603050405020304" pitchFamily="18" charset="0"/>
              </a:rPr>
              <a:t>bao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44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6" name="Text Box 244"/>
          <p:cNvSpPr txBox="1">
            <a:spLocks noChangeArrowheads="1"/>
          </p:cNvSpPr>
          <p:nvPr/>
        </p:nvSpPr>
        <p:spPr bwMode="auto">
          <a:xfrm>
            <a:off x="130629" y="12339485"/>
            <a:ext cx="2455465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400" dirty="0" err="1">
                <a:latin typeface="Times New Roman" panose="02020603050405020304" pitchFamily="18" charset="0"/>
              </a:rPr>
              <a:t>Các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điểm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trục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Oy</a:t>
            </a:r>
            <a:r>
              <a:rPr lang="en-US" altLang="en-US" sz="4400" dirty="0">
                <a:latin typeface="Times New Roman" panose="02020603050405020304" pitchFamily="18" charset="0"/>
              </a:rPr>
              <a:t> có </a:t>
            </a:r>
            <a:r>
              <a:rPr lang="en-US" altLang="en-US" sz="4400" dirty="0" err="1">
                <a:latin typeface="Times New Roman" panose="02020603050405020304" pitchFamily="18" charset="0"/>
              </a:rPr>
              <a:t>hoành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đô</a:t>
            </a:r>
            <a:r>
              <a:rPr lang="en-US" altLang="en-US" sz="4400" dirty="0">
                <a:latin typeface="Times New Roman" panose="02020603050405020304" pitchFamily="18" charset="0"/>
              </a:rPr>
              <a:t>̣ </a:t>
            </a:r>
            <a:r>
              <a:rPr lang="en-US" altLang="en-US" sz="4400" dirty="0" err="1">
                <a:latin typeface="Times New Roman" panose="02020603050405020304" pitchFamily="18" charset="0"/>
              </a:rPr>
              <a:t>bằng</a:t>
            </a:r>
            <a:endParaRPr lang="en-US" altLang="en-US" sz="4400" dirty="0">
              <a:latin typeface="Times New Roman" panose="02020603050405020304" pitchFamily="18" charset="0"/>
            </a:endParaRPr>
          </a:p>
        </p:txBody>
      </p:sp>
      <p:sp>
        <p:nvSpPr>
          <p:cNvPr id="67" name="Text Box 246"/>
          <p:cNvSpPr txBox="1">
            <a:spLocks noChangeArrowheads="1"/>
          </p:cNvSpPr>
          <p:nvPr/>
        </p:nvSpPr>
        <p:spPr bwMode="auto">
          <a:xfrm>
            <a:off x="9753599" y="12348391"/>
            <a:ext cx="136808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8720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1" grpId="1"/>
      <p:bldP spid="34" grpId="0"/>
      <p:bldP spid="58" grpId="0"/>
      <p:bldP spid="59" grpId="0"/>
      <p:bldP spid="60" grpId="0"/>
      <p:bldP spid="62" grpId="0"/>
      <p:bldP spid="63" grpId="0"/>
      <p:bldP spid="63" grpId="1"/>
      <p:bldP spid="64" grpId="0"/>
      <p:bldP spid="65" grpId="0"/>
      <p:bldP spid="65" grpId="1"/>
      <p:bldP spid="66" grpId="0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4"/>
            <a:ext cx="13485892" cy="872732"/>
            <a:chOff x="7459670" y="7543799"/>
            <a:chExt cx="22277018" cy="87284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0743502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TRỤC VÀ ĐỘ DÀI ĐẠI SỐ TRÊN TRỤC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85612" y="7640053"/>
                  <a:ext cx="755199" cy="769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401120" y="2988092"/>
            <a:ext cx="22601879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4. LIÊN HỆ GIỮA TỌA ĐỘ CỦA ĐIỂM VÀ TỌA ĐỘ CỦA VECTƠ TRONG MẶT PHẲNG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1905000" y="4087227"/>
            <a:ext cx="12192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altLang="en-US" sz="4400" dirty="0">
                <a:latin typeface=".VnTime" panose="020B7200000000000000" pitchFamily="34" charset="0"/>
              </a:rPr>
              <a:t>.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dirty="0" smtClean="0">
                <a:latin typeface=".VnTime" panose="020B7200000000000000" pitchFamily="34" charset="0"/>
              </a:rPr>
              <a:t>: </a:t>
            </a:r>
            <a:endParaRPr lang="en-US" altLang="en-US" sz="4400" dirty="0">
              <a:latin typeface=".VnTime" panose="020B7200000000000000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bject 4"/>
              <p:cNvSpPr txBox="1"/>
              <p:nvPr/>
            </p:nvSpPr>
            <p:spPr bwMode="auto">
              <a:xfrm>
                <a:off x="5197855" y="4148571"/>
                <a:ext cx="3320290" cy="6740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7855" y="4148571"/>
                <a:ext cx="3320290" cy="6740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bject 5"/>
              <p:cNvSpPr txBox="1"/>
              <p:nvPr/>
            </p:nvSpPr>
            <p:spPr bwMode="auto">
              <a:xfrm>
                <a:off x="7451400" y="4162218"/>
                <a:ext cx="3073325" cy="6740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1400" y="4162218"/>
                <a:ext cx="3073325" cy="6740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bject 6"/>
              <p:cNvSpPr txBox="1"/>
              <p:nvPr/>
            </p:nvSpPr>
            <p:spPr bwMode="auto">
              <a:xfrm>
                <a:off x="12242763" y="4113705"/>
                <a:ext cx="5867399" cy="89502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42763" y="4113705"/>
                <a:ext cx="5867399" cy="8950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5"/>
              <p:cNvSpPr txBox="1">
                <a:spLocks noChangeArrowheads="1"/>
              </p:cNvSpPr>
              <p:nvPr/>
            </p:nvSpPr>
            <p:spPr bwMode="auto">
              <a:xfrm>
                <a:off x="1905000" y="5489783"/>
                <a:ext cx="12420600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VD4: 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Cho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ba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điểm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44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4400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sz="4400" i="1" dirty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altLang="en-US" sz="44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4400" i="1" dirty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altLang="en-US" sz="4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4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44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en-US" sz="4400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altLang="en-US" sz="44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en-US" sz="4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sz="4400" dirty="0" err="1"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4400" i="1" dirty="0" smtClean="0">
                        <a:latin typeface="Cambria Math" panose="02040503050406030204" pitchFamily="18" charset="0"/>
                      </a:rPr>
                      <m:t>( − </m:t>
                    </m:r>
                    <m:r>
                      <a:rPr lang="en-US" altLang="en-US" sz="4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4400" i="1" dirty="0" smtClean="0">
                        <a:latin typeface="Cambria Math" panose="02040503050406030204" pitchFamily="18" charset="0"/>
                      </a:rPr>
                      <m:t>; −</m:t>
                    </m:r>
                  </m:oMath>
                </a14:m>
                <a:r>
                  <a:rPr lang="en-US" altLang="en-US" sz="4400" i="0" dirty="0">
                    <a:latin typeface="+mj-lt"/>
                  </a:rPr>
                  <a:t> 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5)</a:t>
                </a:r>
              </a:p>
            </p:txBody>
          </p:sp>
        </mc:Choice>
        <mc:Fallback xmlns="">
          <p:sp>
            <p:nvSpPr>
              <p:cNvPr id="58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5489783"/>
                <a:ext cx="12420600" cy="769441"/>
              </a:xfrm>
              <a:prstGeom prst="rect">
                <a:avLst/>
              </a:prstGeom>
              <a:blipFill>
                <a:blip r:embed="rId7"/>
                <a:stretch>
                  <a:fillRect l="-2013" t="-18254" b="-373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41"/>
          <p:cNvGrpSpPr>
            <a:grpSpLocks/>
          </p:cNvGrpSpPr>
          <p:nvPr/>
        </p:nvGrpSpPr>
        <p:grpSpPr bwMode="auto">
          <a:xfrm>
            <a:off x="14087628" y="5391631"/>
            <a:ext cx="7297739" cy="852488"/>
            <a:chOff x="279" y="523"/>
            <a:chExt cx="4597" cy="537"/>
          </a:xfrm>
        </p:grpSpPr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279" y="553"/>
              <a:ext cx="3421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400" dirty="0">
                  <a:latin typeface="Times New Roman" panose="02020603050405020304" pitchFamily="18" charset="0"/>
                </a:rPr>
                <a:t>.</a:t>
              </a:r>
              <a:r>
                <a:rPr lang="en-US" altLang="en-US" sz="4400" dirty="0" err="1">
                  <a:latin typeface="Times New Roman" panose="02020603050405020304" pitchFamily="18" charset="0"/>
                </a:rPr>
                <a:t>Tính</a:t>
              </a:r>
              <a:r>
                <a:rPr lang="en-US" altLang="en-US" sz="4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latin typeface="Times New Roman" panose="02020603050405020304" pitchFamily="18" charset="0"/>
                </a:rPr>
                <a:t>tọa</a:t>
              </a:r>
              <a:r>
                <a:rPr lang="en-US" altLang="en-US" sz="4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latin typeface="Times New Roman" panose="02020603050405020304" pitchFamily="18" charset="0"/>
                </a:rPr>
                <a:t>đô</a:t>
              </a:r>
              <a:r>
                <a:rPr lang="en-US" altLang="en-US" sz="4400" dirty="0">
                  <a:latin typeface="Times New Roman" panose="02020603050405020304" pitchFamily="18" charset="0"/>
                </a:rPr>
                <a:t>̣ </a:t>
              </a:r>
              <a:r>
                <a:rPr lang="en-US" altLang="en-US" sz="4400" dirty="0" err="1">
                  <a:latin typeface="Times New Roman" panose="02020603050405020304" pitchFamily="18" charset="0"/>
                </a:rPr>
                <a:t>các</a:t>
              </a:r>
              <a:r>
                <a:rPr lang="en-US" altLang="en-US" sz="4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latin typeface="Times New Roman" panose="02020603050405020304" pitchFamily="18" charset="0"/>
                </a:rPr>
                <a:t>vectơ</a:t>
              </a:r>
              <a:endParaRPr lang="en-US" altLang="en-US" sz="4400" dirty="0">
                <a:latin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Object 9"/>
                <p:cNvSpPr txBox="1"/>
                <p:nvPr/>
              </p:nvSpPr>
              <p:spPr bwMode="auto">
                <a:xfrm>
                  <a:off x="3674" y="523"/>
                  <a:ext cx="624" cy="5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70" name="Object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74" y="523"/>
                  <a:ext cx="624" cy="53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Object 10"/>
                <p:cNvSpPr txBox="1"/>
                <p:nvPr/>
              </p:nvSpPr>
              <p:spPr bwMode="auto">
                <a:xfrm>
                  <a:off x="4316" y="523"/>
                  <a:ext cx="560" cy="4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oMath>
                    </m:oMathPara>
                  </a14:m>
                  <a:endParaRPr lang="en-US" sz="4400"/>
                </a:p>
              </p:txBody>
            </p:sp>
          </mc:Choice>
          <mc:Fallback xmlns="">
            <p:sp>
              <p:nvSpPr>
                <p:cNvPr id="81" name="Object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16" y="523"/>
                  <a:ext cx="560" cy="47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FD20AD5C-1578-4784-9158-09A0738DB3AF}"/>
              </a:ext>
            </a:extLst>
          </p:cNvPr>
          <p:cNvGrpSpPr/>
          <p:nvPr/>
        </p:nvGrpSpPr>
        <p:grpSpPr>
          <a:xfrm>
            <a:off x="1032034" y="6897758"/>
            <a:ext cx="22736076" cy="5715000"/>
            <a:chOff x="1205494" y="6947472"/>
            <a:chExt cx="22139783" cy="6539928"/>
          </a:xfrm>
        </p:grpSpPr>
        <p:sp>
          <p:nvSpPr>
            <p:cNvPr id="90" name="Rounded Rectangle 124">
              <a:extLst>
                <a:ext uri="{FF2B5EF4-FFF2-40B4-BE49-F238E27FC236}">
                  <a16:creationId xmlns:a16="http://schemas.microsoft.com/office/drawing/2014/main" xmlns="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xmlns="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6" y="7023099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128">
                <a:extLst>
                  <a:ext uri="{FF2B5EF4-FFF2-40B4-BE49-F238E27FC236}">
                    <a16:creationId xmlns:a16="http://schemas.microsoft.com/office/drawing/2014/main" xmlns="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7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xmlns="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6" name="Text Box 12"/>
          <p:cNvSpPr txBox="1">
            <a:spLocks noChangeArrowheads="1"/>
          </p:cNvSpPr>
          <p:nvPr/>
        </p:nvSpPr>
        <p:spPr bwMode="auto">
          <a:xfrm>
            <a:off x="4464050" y="7865573"/>
            <a:ext cx="49847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err="1">
                <a:latin typeface="Times New Roman" panose="02020603050405020304" pitchFamily="18" charset="0"/>
              </a:rPr>
              <a:t>Áp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dụng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thức</a:t>
            </a:r>
            <a:r>
              <a:rPr lang="en-US" altLang="en-US" sz="44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7" name="Text Box 13"/>
          <p:cNvSpPr txBox="1">
            <a:spLocks noChangeArrowheads="1"/>
          </p:cNvSpPr>
          <p:nvPr/>
        </p:nvSpPr>
        <p:spPr bwMode="auto">
          <a:xfrm>
            <a:off x="4464050" y="9039225"/>
            <a:ext cx="23939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latin typeface="Times New Roman" panose="02020603050405020304" pitchFamily="18" charset="0"/>
              </a:rPr>
              <a:t>Ta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được</a:t>
            </a:r>
            <a:endParaRPr lang="en-US" altLang="en-US" sz="44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Object 19"/>
              <p:cNvSpPr txBox="1"/>
              <p:nvPr/>
            </p:nvSpPr>
            <p:spPr bwMode="auto">
              <a:xfrm>
                <a:off x="9294341" y="7747305"/>
                <a:ext cx="5987481" cy="10918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8" name="Object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4341" y="7747305"/>
                <a:ext cx="5987481" cy="10918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Object 20"/>
              <p:cNvSpPr txBox="1"/>
              <p:nvPr/>
            </p:nvSpPr>
            <p:spPr bwMode="auto">
              <a:xfrm>
                <a:off x="7148512" y="9155307"/>
                <a:ext cx="2662608" cy="10362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9" name="Object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8512" y="9155307"/>
                <a:ext cx="2662608" cy="10362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Object 21"/>
              <p:cNvSpPr txBox="1"/>
              <p:nvPr/>
            </p:nvSpPr>
            <p:spPr bwMode="auto">
              <a:xfrm>
                <a:off x="7049872" y="10395778"/>
                <a:ext cx="3798777" cy="10342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0" name="Object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9872" y="10395778"/>
                <a:ext cx="3798777" cy="103422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31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9" grpId="0"/>
      <p:bldP spid="54" grpId="0"/>
      <p:bldP spid="55" grpId="0"/>
      <p:bldP spid="56" grpId="0" animBg="1"/>
      <p:bldP spid="58" grpId="0"/>
      <p:bldP spid="96" grpId="0"/>
      <p:bldP spid="97" grpId="0"/>
      <p:bldP spid="98" grpId="0"/>
      <p:bldP spid="99" grpId="0"/>
      <p:bldP spid="1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4994</TotalTime>
  <Words>4359</Words>
  <Application>Microsoft Office PowerPoint</Application>
  <PresentationFormat>Custom</PresentationFormat>
  <Paragraphs>376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Windows User</cp:lastModifiedBy>
  <cp:revision>523</cp:revision>
  <dcterms:created xsi:type="dcterms:W3CDTF">2013-08-31T11:42:51Z</dcterms:created>
  <dcterms:modified xsi:type="dcterms:W3CDTF">2022-07-29T07:54:32Z</dcterms:modified>
</cp:coreProperties>
</file>